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handoutMasterIdLst>
    <p:handoutMasterId r:id="rId12"/>
  </p:handoutMasterIdLst>
  <p:sldIdLst>
    <p:sldId id="256" r:id="rId2"/>
    <p:sldId id="257" r:id="rId3"/>
    <p:sldId id="258" r:id="rId4"/>
    <p:sldId id="259" r:id="rId5"/>
    <p:sldId id="261" r:id="rId6"/>
    <p:sldId id="260"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2" d="100"/>
          <a:sy n="62" d="100"/>
        </p:scale>
        <p:origin x="10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B141767-2001-E321-2AC9-ACAB0B0085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STAT S 670 EXPLORATORY DATA ANALYSIS</a:t>
            </a:r>
            <a:endParaRPr lang="en-IN"/>
          </a:p>
        </p:txBody>
      </p:sp>
      <p:sp>
        <p:nvSpPr>
          <p:cNvPr id="3" name="Date Placeholder 2">
            <a:extLst>
              <a:ext uri="{FF2B5EF4-FFF2-40B4-BE49-F238E27FC236}">
                <a16:creationId xmlns:a16="http://schemas.microsoft.com/office/drawing/2014/main" id="{B3D4E44A-86F1-5D87-9641-B30B85F0F5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CA0488-6395-4F02-B321-E876023B3152}" type="datetimeFigureOut">
              <a:rPr lang="en-IN" smtClean="0"/>
              <a:t>26-11-2023</a:t>
            </a:fld>
            <a:endParaRPr lang="en-IN"/>
          </a:p>
        </p:txBody>
      </p:sp>
      <p:sp>
        <p:nvSpPr>
          <p:cNvPr id="4" name="Footer Placeholder 3">
            <a:extLst>
              <a:ext uri="{FF2B5EF4-FFF2-40B4-BE49-F238E27FC236}">
                <a16:creationId xmlns:a16="http://schemas.microsoft.com/office/drawing/2014/main" id="{86688517-1601-D1E6-241B-E812E19050B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A128C19C-AEBB-56FA-EDAB-38331853D19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22B81A-DB23-491D-9437-3D1CBB3B8C8D}" type="slidenum">
              <a:rPr lang="en-IN" smtClean="0"/>
              <a:t>‹#›</a:t>
            </a:fld>
            <a:endParaRPr lang="en-IN"/>
          </a:p>
        </p:txBody>
      </p:sp>
    </p:spTree>
    <p:extLst>
      <p:ext uri="{BB962C8B-B14F-4D97-AF65-F5344CB8AC3E}">
        <p14:creationId xmlns:p14="http://schemas.microsoft.com/office/powerpoint/2010/main" val="486777332"/>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png>
</file>

<file path=ppt/media/image12.png>
</file>

<file path=ppt/media/image13.png>
</file>

<file path=ppt/media/image14.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STAT S 670 EXPLORATORY DATA ANALYSIS</a:t>
            </a:r>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2A3E06-43FD-467E-A597-573F4B8E44DD}" type="datetimeFigureOut">
              <a:rPr lang="en-IN" smtClean="0"/>
              <a:t>26-11-2023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4F38CD-5220-488E-804D-20A939B5EC93}" type="slidenum">
              <a:rPr lang="en-IN" smtClean="0"/>
              <a:t>‹#›</a:t>
            </a:fld>
            <a:endParaRPr lang="en-IN"/>
          </a:p>
        </p:txBody>
      </p:sp>
    </p:spTree>
    <p:extLst>
      <p:ext uri="{BB962C8B-B14F-4D97-AF65-F5344CB8AC3E}">
        <p14:creationId xmlns:p14="http://schemas.microsoft.com/office/powerpoint/2010/main" val="396745231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IN" dirty="0"/>
              <a:t>Correlation Matrix to show which points are dependent Deep Sleep, Light Sleep, Awakenings, Alcohol consumption, Exercise Frequency</a:t>
            </a:r>
          </a:p>
          <a:p>
            <a:pPr marL="228600" indent="-228600">
              <a:buAutoNum type="arabicParenR"/>
            </a:pPr>
            <a:r>
              <a:rPr lang="en-IN" dirty="0"/>
              <a:t>We assumed that Sleep Efficiency will be dependent on Rem Sleep but indeed it is dependent on deep sleep percentage</a:t>
            </a:r>
          </a:p>
          <a:p>
            <a:pPr marL="228600" indent="-228600">
              <a:buAutoNum type="arabicParenR"/>
            </a:pPr>
            <a:r>
              <a:rPr lang="en-IN" dirty="0"/>
              <a:t>More you have deep sleep better is the sleep efficiency</a:t>
            </a:r>
          </a:p>
        </p:txBody>
      </p:sp>
    </p:spTree>
    <p:extLst>
      <p:ext uri="{BB962C8B-B14F-4D97-AF65-F5344CB8AC3E}">
        <p14:creationId xmlns:p14="http://schemas.microsoft.com/office/powerpoint/2010/main" val="533501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BA26520D-BA65-4F03-837F-BF80A725FB02}" type="datetime1">
              <a:rPr lang="en-US" smtClean="0"/>
              <a:t>11/26/2023</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r>
              <a:rPr lang="en-US"/>
              <a:t>STAT-S 670 EXPLORATORY DATA ANALYSIS</a:t>
            </a:r>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77072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34EFE790-EB8C-405E-B91F-D40B908D8BE5}" type="datetime1">
              <a:rPr lang="en-US" smtClean="0"/>
              <a:t>11/26/2023</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r>
              <a:rPr lang="en-US"/>
              <a:t>STAT-S 670 EXPLORATORY DATA ANALYSIS</a:t>
            </a:r>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15607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F2EC59AA-C761-408B-A287-8B970DE4D381}" type="datetime1">
              <a:rPr lang="en-US" smtClean="0"/>
              <a:t>11/26/2023</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r>
              <a:rPr lang="en-US"/>
              <a:t>STAT-S 670 EXPLORATORY DATA ANALYSIS</a:t>
            </a:r>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592523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EB2DDF6F-E9A4-4107-A89B-1767AA0650E6}" type="datetime1">
              <a:rPr lang="en-US" smtClean="0"/>
              <a:t>11/26/2023</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r>
              <a:rPr lang="en-US"/>
              <a:t>STAT-S 670 EXPLORATORY DATA ANALYSIS</a:t>
            </a:r>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23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198BF426-56FC-48FD-9ED4-75E6957B2187}" type="datetime1">
              <a:rPr lang="en-US" smtClean="0"/>
              <a:t>11/26/2023</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r>
              <a:rPr lang="en-US"/>
              <a:t>STAT-S 670 EXPLORATORY DATA ANALYSIS</a:t>
            </a:r>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60126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311D7D4E-E68A-413E-BB40-9571666B8D8E}" type="datetime1">
              <a:rPr lang="en-US" smtClean="0"/>
              <a:t>11/26/2023</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r>
              <a:rPr lang="en-US"/>
              <a:t>STAT-S 670 EXPLORATORY DATA ANALYSIS</a:t>
            </a:r>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07797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2269F3C5-8E9C-4125-AF22-605D35539BD5}" type="datetime1">
              <a:rPr lang="en-US" smtClean="0"/>
              <a:t>11/26/2023</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r>
              <a:rPr lang="en-US"/>
              <a:t>STAT-S 670 EXPLORATORY DATA ANALYSIS</a:t>
            </a:r>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151584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AC319E3F-5829-48C6-BA7B-1AF0E0819151}" type="datetime1">
              <a:rPr lang="en-US" smtClean="0"/>
              <a:t>11/26/2023</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r>
              <a:rPr lang="en-US"/>
              <a:t>STAT-S 670 EXPLORATORY DATA ANALYSIS</a:t>
            </a:r>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650239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C0E26380-C88A-4FB2-9746-6ABDDDCDF136}" type="datetime1">
              <a:rPr lang="en-US" smtClean="0"/>
              <a:t>11/26/2023</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r>
              <a:rPr lang="en-US"/>
              <a:t>STAT-S 670 EXPLORATORY DATA ANALYSIS</a:t>
            </a:r>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9413392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217D5850-570E-43B2-AF35-2AB2234CE3FD}" type="datetime1">
              <a:rPr lang="en-US" smtClean="0"/>
              <a:t>11/26/2023</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r>
              <a:rPr lang="en-US"/>
              <a:t>STAT-S 670 EXPLORATORY DATA ANALYSIS</a:t>
            </a:r>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60697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76A7A278-C556-4833-9E29-C927992C58C1}" type="datetime1">
              <a:rPr lang="en-US" smtClean="0"/>
              <a:t>11/26/2023</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r>
              <a:rPr lang="en-US"/>
              <a:t>STAT-S 670 EXPLORATORY DATA ANALYSIS</a:t>
            </a:r>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622008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1"/>
            <a:ext cx="10363200" cy="118757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559171"/>
            <a:ext cx="10363200" cy="3382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CA9AE879-D93B-4FB2-9735-7C1851CB07FC}" type="datetime1">
              <a:rPr lang="en-US" smtClean="0"/>
              <a:t>11/26/2023</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r>
              <a:rPr lang="en-US"/>
              <a:t>STAT-S 670 EXPLORATORY DATA ANALYSIS</a:t>
            </a:r>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A4C0CD32-A6C8-4BA5-B3DF-D8325E32CAA4}" type="slidenum">
              <a:rPr lang="en-US" smtClean="0"/>
              <a:t>‹#›</a:t>
            </a:fld>
            <a:endParaRPr lang="en-US"/>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249193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dt="0"/>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datasets/equilibriumm/sleep-efficiency/"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Different Hand Drawn Graphs">
            <a:extLst>
              <a:ext uri="{FF2B5EF4-FFF2-40B4-BE49-F238E27FC236}">
                <a16:creationId xmlns:a16="http://schemas.microsoft.com/office/drawing/2014/main" id="{937BAE13-202E-F80C-FA48-16DA377D676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406" y="-62453"/>
            <a:ext cx="12191979" cy="6857990"/>
          </a:xfrm>
          <a:prstGeom prst="rect">
            <a:avLst/>
          </a:prstGeom>
        </p:spPr>
      </p:pic>
      <p:sp>
        <p:nvSpPr>
          <p:cNvPr id="12" name="Rectangle 11">
            <a:extLst>
              <a:ext uri="{FF2B5EF4-FFF2-40B4-BE49-F238E27FC236}">
                <a16:creationId xmlns:a16="http://schemas.microsoft.com/office/drawing/2014/main" id="{1DEDA826-0CC6-45C8-B90F-CB99E02CF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C2E444-B305-20C5-D51A-FF967EB2D82F}"/>
              </a:ext>
            </a:extLst>
          </p:cNvPr>
          <p:cNvSpPr>
            <a:spLocks noGrp="1"/>
          </p:cNvSpPr>
          <p:nvPr>
            <p:ph type="ctrTitle"/>
          </p:nvPr>
        </p:nvSpPr>
        <p:spPr>
          <a:xfrm>
            <a:off x="914400" y="3677920"/>
            <a:ext cx="7162800" cy="1456055"/>
          </a:xfrm>
        </p:spPr>
        <p:txBody>
          <a:bodyPr anchor="b">
            <a:normAutofit/>
          </a:bodyPr>
          <a:lstStyle/>
          <a:p>
            <a:r>
              <a:rPr lang="en-IN" sz="2800" b="1" dirty="0">
                <a:solidFill>
                  <a:srgbClr val="FFFFFF"/>
                </a:solidFill>
              </a:rPr>
              <a:t>Presented by-</a:t>
            </a:r>
            <a:br>
              <a:rPr lang="en-IN" sz="2800" b="1" dirty="0">
                <a:solidFill>
                  <a:srgbClr val="FFFFFF"/>
                </a:solidFill>
              </a:rPr>
            </a:br>
            <a:r>
              <a:rPr lang="en-IN" sz="2800" b="1" dirty="0">
                <a:solidFill>
                  <a:srgbClr val="FFFFFF"/>
                </a:solidFill>
              </a:rPr>
              <a:t>Prem Amal</a:t>
            </a:r>
            <a:br>
              <a:rPr lang="en-IN" sz="2800" b="1" dirty="0">
                <a:solidFill>
                  <a:srgbClr val="FFFFFF"/>
                </a:solidFill>
              </a:rPr>
            </a:br>
            <a:r>
              <a:rPr lang="en-IN" sz="2800" b="1" dirty="0">
                <a:solidFill>
                  <a:srgbClr val="FFFFFF"/>
                </a:solidFill>
              </a:rPr>
              <a:t>Jash Shah</a:t>
            </a:r>
          </a:p>
        </p:txBody>
      </p:sp>
      <p:sp>
        <p:nvSpPr>
          <p:cNvPr id="3" name="Subtitle 2">
            <a:extLst>
              <a:ext uri="{FF2B5EF4-FFF2-40B4-BE49-F238E27FC236}">
                <a16:creationId xmlns:a16="http://schemas.microsoft.com/office/drawing/2014/main" id="{31B12E2D-9F62-A71C-9CCE-A23D65315202}"/>
              </a:ext>
            </a:extLst>
          </p:cNvPr>
          <p:cNvSpPr>
            <a:spLocks noGrp="1"/>
          </p:cNvSpPr>
          <p:nvPr>
            <p:ph type="subTitle" idx="1"/>
          </p:nvPr>
        </p:nvSpPr>
        <p:spPr>
          <a:xfrm>
            <a:off x="914399" y="1420093"/>
            <a:ext cx="10810875" cy="1253490"/>
          </a:xfrm>
        </p:spPr>
        <p:txBody>
          <a:bodyPr anchor="t">
            <a:noAutofit/>
          </a:bodyPr>
          <a:lstStyle/>
          <a:p>
            <a:pPr>
              <a:lnSpc>
                <a:spcPct val="120000"/>
              </a:lnSpc>
            </a:pPr>
            <a:r>
              <a:rPr lang="en-US" sz="3400" dirty="0">
                <a:solidFill>
                  <a:schemeClr val="bg1"/>
                </a:solidFill>
              </a:rPr>
              <a:t>Exploratory Data Analysis of Lifestyle Factors and Sleep Patterns</a:t>
            </a:r>
            <a:endParaRPr lang="en-IN" sz="3400" dirty="0">
              <a:solidFill>
                <a:schemeClr val="bg1"/>
              </a:solidFill>
            </a:endParaRPr>
          </a:p>
        </p:txBody>
      </p:sp>
      <p:cxnSp>
        <p:nvCxnSpPr>
          <p:cNvPr id="14" name="Straight Connector 13">
            <a:extLst>
              <a:ext uri="{FF2B5EF4-FFF2-40B4-BE49-F238E27FC236}">
                <a16:creationId xmlns:a16="http://schemas.microsoft.com/office/drawing/2014/main" id="{23DDA327-270B-43AF-BDBD-2EB50E83E2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07C5291B-9295-DBC0-D2CB-2424529E35C7}"/>
              </a:ext>
            </a:extLst>
          </p:cNvPr>
          <p:cNvSpPr>
            <a:spLocks noGrp="1"/>
          </p:cNvSpPr>
          <p:nvPr>
            <p:ph type="sldNum" sz="quarter" idx="12"/>
          </p:nvPr>
        </p:nvSpPr>
        <p:spPr/>
        <p:txBody>
          <a:bodyPr/>
          <a:lstStyle/>
          <a:p>
            <a:fld id="{A4C0CD32-A6C8-4BA5-B3DF-D8325E32CAA4}" type="slidenum">
              <a:rPr lang="en-US" smtClean="0"/>
              <a:t>1</a:t>
            </a:fld>
            <a:endParaRPr lang="en-US"/>
          </a:p>
        </p:txBody>
      </p:sp>
      <p:sp>
        <p:nvSpPr>
          <p:cNvPr id="8" name="Footer Placeholder 7">
            <a:extLst>
              <a:ext uri="{FF2B5EF4-FFF2-40B4-BE49-F238E27FC236}">
                <a16:creationId xmlns:a16="http://schemas.microsoft.com/office/drawing/2014/main" id="{1BD2A46D-447C-5DB9-E080-5599252F6047}"/>
              </a:ext>
            </a:extLst>
          </p:cNvPr>
          <p:cNvSpPr>
            <a:spLocks noGrp="1"/>
          </p:cNvSpPr>
          <p:nvPr>
            <p:ph type="ftr" sz="quarter" idx="11"/>
          </p:nvPr>
        </p:nvSpPr>
        <p:spPr/>
        <p:txBody>
          <a:bodyPr/>
          <a:lstStyle/>
          <a:p>
            <a:r>
              <a:rPr lang="en-US"/>
              <a:t>STAT-S 670 EXPLORATORY DATA ANALYSIS</a:t>
            </a:r>
          </a:p>
        </p:txBody>
      </p:sp>
    </p:spTree>
    <p:extLst>
      <p:ext uri="{BB962C8B-B14F-4D97-AF65-F5344CB8AC3E}">
        <p14:creationId xmlns:p14="http://schemas.microsoft.com/office/powerpoint/2010/main" val="570203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491A8-7DD6-48F5-9347-63C2C948350D}"/>
              </a:ext>
            </a:extLst>
          </p:cNvPr>
          <p:cNvSpPr>
            <a:spLocks noGrp="1"/>
          </p:cNvSpPr>
          <p:nvPr>
            <p:ph type="title"/>
          </p:nvPr>
        </p:nvSpPr>
        <p:spPr>
          <a:xfrm>
            <a:off x="914401" y="1171576"/>
            <a:ext cx="5799382" cy="1314449"/>
          </a:xfrm>
        </p:spPr>
        <p:txBody>
          <a:bodyPr>
            <a:normAutofit/>
          </a:bodyPr>
          <a:lstStyle/>
          <a:p>
            <a:r>
              <a:rPr lang="en-IN" dirty="0"/>
              <a:t>Objectives/Research Question</a:t>
            </a:r>
          </a:p>
        </p:txBody>
      </p:sp>
      <p:sp>
        <p:nvSpPr>
          <p:cNvPr id="3" name="Content Placeholder 2">
            <a:extLst>
              <a:ext uri="{FF2B5EF4-FFF2-40B4-BE49-F238E27FC236}">
                <a16:creationId xmlns:a16="http://schemas.microsoft.com/office/drawing/2014/main" id="{C9AA7F32-88DD-1C03-841E-D029EFCD2102}"/>
              </a:ext>
            </a:extLst>
          </p:cNvPr>
          <p:cNvSpPr>
            <a:spLocks noGrp="1"/>
          </p:cNvSpPr>
          <p:nvPr>
            <p:ph idx="1"/>
          </p:nvPr>
        </p:nvSpPr>
        <p:spPr>
          <a:xfrm>
            <a:off x="914398" y="2486025"/>
            <a:ext cx="7447282" cy="4463415"/>
          </a:xfrm>
        </p:spPr>
        <p:txBody>
          <a:bodyPr>
            <a:normAutofit/>
          </a:bodyPr>
          <a:lstStyle/>
          <a:p>
            <a:pPr>
              <a:lnSpc>
                <a:spcPct val="110000"/>
              </a:lnSpc>
            </a:pPr>
            <a:r>
              <a:rPr lang="en-IN" sz="1600" dirty="0"/>
              <a:t>Importance of Sleep</a:t>
            </a:r>
          </a:p>
          <a:p>
            <a:pPr lvl="1">
              <a:lnSpc>
                <a:spcPct val="110000"/>
              </a:lnSpc>
            </a:pPr>
            <a:r>
              <a:rPr lang="en-US" sz="1400" dirty="0"/>
              <a:t>Facilitates Impacts metabolism, immunity, and brain function.</a:t>
            </a:r>
          </a:p>
          <a:p>
            <a:pPr lvl="1">
              <a:lnSpc>
                <a:spcPct val="110000"/>
              </a:lnSpc>
            </a:pPr>
            <a:r>
              <a:rPr lang="en-US" sz="1400" dirty="0"/>
              <a:t>repair and restoration.</a:t>
            </a:r>
          </a:p>
          <a:p>
            <a:pPr lvl="1">
              <a:lnSpc>
                <a:spcPct val="110000"/>
              </a:lnSpc>
            </a:pPr>
            <a:r>
              <a:rPr lang="en-US" sz="1400" dirty="0"/>
              <a:t>Reduces the risk of diseases.</a:t>
            </a:r>
            <a:endParaRPr lang="en-IN" sz="1400" b="1" dirty="0"/>
          </a:p>
          <a:p>
            <a:pPr>
              <a:lnSpc>
                <a:spcPct val="110000"/>
              </a:lnSpc>
            </a:pPr>
            <a:r>
              <a:rPr lang="en-IN" sz="1600" b="1" dirty="0"/>
              <a:t>Research Question</a:t>
            </a:r>
          </a:p>
          <a:p>
            <a:pPr lvl="1">
              <a:lnSpc>
                <a:spcPct val="110000"/>
              </a:lnSpc>
            </a:pPr>
            <a:r>
              <a:rPr lang="en-US" sz="1400" b="1" dirty="0">
                <a:effectLst/>
              </a:rPr>
              <a:t>Detailed investigation and exploration of features (exercise, bedtime routines, caffeine intake, smoking habits, and other lifestyle decisions )</a:t>
            </a:r>
          </a:p>
          <a:p>
            <a:pPr lvl="1">
              <a:lnSpc>
                <a:spcPct val="110000"/>
              </a:lnSpc>
            </a:pPr>
            <a:r>
              <a:rPr lang="en-US" sz="1400" b="1" dirty="0"/>
              <a:t>I</a:t>
            </a:r>
            <a:r>
              <a:rPr lang="en-US" sz="1400" b="1" dirty="0">
                <a:effectLst/>
              </a:rPr>
              <a:t>dentify the major factors (lifestyle choices) impacting th</a:t>
            </a:r>
            <a:r>
              <a:rPr lang="en-US" sz="1400" b="1" dirty="0"/>
              <a:t>e</a:t>
            </a:r>
            <a:r>
              <a:rPr lang="en-US" sz="1400" b="1" dirty="0">
                <a:effectLst/>
              </a:rPr>
              <a:t> sleep cycle/ sleep efficiency of a person.</a:t>
            </a:r>
          </a:p>
          <a:p>
            <a:pPr lvl="1">
              <a:lnSpc>
                <a:spcPct val="110000"/>
              </a:lnSpc>
            </a:pPr>
            <a:r>
              <a:rPr lang="en-US" sz="1400" b="1" dirty="0">
                <a:effectLst/>
              </a:rPr>
              <a:t>Explore Sleep Duration vs Sleep Efficiency</a:t>
            </a:r>
          </a:p>
          <a:p>
            <a:pPr>
              <a:lnSpc>
                <a:spcPct val="110000"/>
              </a:lnSpc>
            </a:pPr>
            <a:r>
              <a:rPr lang="en-US" sz="1600" dirty="0">
                <a:effectLst/>
              </a:rPr>
              <a:t>Goals</a:t>
            </a:r>
          </a:p>
          <a:p>
            <a:pPr lvl="1">
              <a:lnSpc>
                <a:spcPct val="110000"/>
              </a:lnSpc>
            </a:pPr>
            <a:r>
              <a:rPr lang="en-US" sz="1400" dirty="0"/>
              <a:t>A</a:t>
            </a:r>
            <a:r>
              <a:rPr lang="en-US" sz="1400" dirty="0">
                <a:effectLst/>
              </a:rPr>
              <a:t>dvance knowledge of sleep health</a:t>
            </a:r>
            <a:endParaRPr lang="en-US" sz="1400" dirty="0"/>
          </a:p>
          <a:p>
            <a:pPr lvl="1">
              <a:lnSpc>
                <a:spcPct val="110000"/>
              </a:lnSpc>
            </a:pPr>
            <a:r>
              <a:rPr lang="en-US" sz="1400" dirty="0">
                <a:effectLst/>
              </a:rPr>
              <a:t>Identify and encourage good sleep habits to improve well being</a:t>
            </a:r>
            <a:endParaRPr lang="en-US" sz="1400" dirty="0"/>
          </a:p>
          <a:p>
            <a:pPr>
              <a:lnSpc>
                <a:spcPct val="110000"/>
              </a:lnSpc>
            </a:pPr>
            <a:endParaRPr lang="en-US" sz="1100" b="1" dirty="0">
              <a:effectLst/>
            </a:endParaRPr>
          </a:p>
          <a:p>
            <a:pPr>
              <a:lnSpc>
                <a:spcPct val="110000"/>
              </a:lnSpc>
            </a:pPr>
            <a:endParaRPr lang="en-IN" sz="1100" dirty="0"/>
          </a:p>
        </p:txBody>
      </p:sp>
      <p:pic>
        <p:nvPicPr>
          <p:cNvPr id="9" name="Picture 8" descr="A diagram of different types of sleep quality&#10;&#10;Description automatically generated">
            <a:extLst>
              <a:ext uri="{FF2B5EF4-FFF2-40B4-BE49-F238E27FC236}">
                <a16:creationId xmlns:a16="http://schemas.microsoft.com/office/drawing/2014/main" id="{145C726A-65E1-BFBD-6857-29EE32A925C3}"/>
              </a:ext>
            </a:extLst>
          </p:cNvPr>
          <p:cNvPicPr>
            <a:picLocks noChangeAspect="1"/>
          </p:cNvPicPr>
          <p:nvPr/>
        </p:nvPicPr>
        <p:blipFill rotWithShape="1">
          <a:blip r:embed="rId2">
            <a:extLst>
              <a:ext uri="{28A0092B-C50C-407E-A947-70E740481C1C}">
                <a14:useLocalDpi xmlns:a14="http://schemas.microsoft.com/office/drawing/2010/main" val="0"/>
              </a:ext>
            </a:extLst>
          </a:blip>
          <a:srcRect t="2609" r="2" b="1072"/>
          <a:stretch/>
        </p:blipFill>
        <p:spPr>
          <a:xfrm>
            <a:off x="8361680" y="638175"/>
            <a:ext cx="3285993" cy="3207382"/>
          </a:xfrm>
          <a:prstGeom prst="rect">
            <a:avLst/>
          </a:prstGeom>
          <a:noFill/>
        </p:spPr>
      </p:pic>
      <p:pic>
        <p:nvPicPr>
          <p:cNvPr id="7" name="Picture 6" descr="A person sleeping in a bed&#10;&#10;Description automatically generated">
            <a:extLst>
              <a:ext uri="{FF2B5EF4-FFF2-40B4-BE49-F238E27FC236}">
                <a16:creationId xmlns:a16="http://schemas.microsoft.com/office/drawing/2014/main" id="{1EB38FA4-122E-CAE2-8358-E4D7EE01DC66}"/>
              </a:ext>
            </a:extLst>
          </p:cNvPr>
          <p:cNvPicPr>
            <a:picLocks noChangeAspect="1"/>
          </p:cNvPicPr>
          <p:nvPr/>
        </p:nvPicPr>
        <p:blipFill rotWithShape="1">
          <a:blip r:embed="rId3">
            <a:extLst>
              <a:ext uri="{28A0092B-C50C-407E-A947-70E740481C1C}">
                <a14:useLocalDpi xmlns:a14="http://schemas.microsoft.com/office/drawing/2010/main" val="0"/>
              </a:ext>
            </a:extLst>
          </a:blip>
          <a:srcRect l="10750" r="4278"/>
          <a:stretch/>
        </p:blipFill>
        <p:spPr>
          <a:xfrm>
            <a:off x="8361680" y="3845557"/>
            <a:ext cx="3387593" cy="2581277"/>
          </a:xfrm>
          <a:prstGeom prst="rect">
            <a:avLst/>
          </a:prstGeom>
          <a:noFill/>
        </p:spPr>
      </p:pic>
      <p:sp>
        <p:nvSpPr>
          <p:cNvPr id="10" name="Date Placeholder 3">
            <a:extLst>
              <a:ext uri="{FF2B5EF4-FFF2-40B4-BE49-F238E27FC236}">
                <a16:creationId xmlns:a16="http://schemas.microsoft.com/office/drawing/2014/main" id="{3F3B7F5A-1B06-4815-B7EB-049C6AFC172C}"/>
              </a:ext>
            </a:extLst>
          </p:cNvPr>
          <p:cNvSpPr>
            <a:spLocks noGrp="1"/>
          </p:cNvSpPr>
          <p:nvPr>
            <p:ph type="dt" sz="half" idx="10"/>
          </p:nvPr>
        </p:nvSpPr>
        <p:spPr>
          <a:xfrm>
            <a:off x="912628" y="6593840"/>
            <a:ext cx="133852" cy="127635"/>
          </a:xfrm>
        </p:spPr>
        <p:txBody>
          <a:bodyPr>
            <a:normAutofit fontScale="25000" lnSpcReduction="20000"/>
          </a:bodyPr>
          <a:lstStyle/>
          <a:p>
            <a:pPr>
              <a:spcAft>
                <a:spcPts val="600"/>
              </a:spcAft>
            </a:pPr>
            <a:endParaRPr lang="en-US" dirty="0"/>
          </a:p>
        </p:txBody>
      </p:sp>
      <p:sp>
        <p:nvSpPr>
          <p:cNvPr id="4" name="Footer Placeholder 3">
            <a:extLst>
              <a:ext uri="{FF2B5EF4-FFF2-40B4-BE49-F238E27FC236}">
                <a16:creationId xmlns:a16="http://schemas.microsoft.com/office/drawing/2014/main" id="{E14AEB99-9641-4D4D-C1E2-3662A1F28B7E}"/>
              </a:ext>
            </a:extLst>
          </p:cNvPr>
          <p:cNvSpPr>
            <a:spLocks noGrp="1"/>
          </p:cNvSpPr>
          <p:nvPr>
            <p:ph type="ftr" sz="quarter" idx="11"/>
          </p:nvPr>
        </p:nvSpPr>
        <p:spPr>
          <a:xfrm>
            <a:off x="6767622" y="6356350"/>
            <a:ext cx="4040373" cy="365125"/>
          </a:xfrm>
        </p:spPr>
        <p:txBody>
          <a:bodyPr>
            <a:normAutofit/>
          </a:bodyPr>
          <a:lstStyle/>
          <a:p>
            <a:pPr>
              <a:spcAft>
                <a:spcPts val="600"/>
              </a:spcAft>
            </a:pPr>
            <a:r>
              <a:rPr lang="en-US">
                <a:solidFill>
                  <a:srgbClr val="FFFFFF"/>
                </a:solidFill>
              </a:rPr>
              <a:t>STAT-S 670 EXPLORATORY DATA ANALYSIS</a:t>
            </a:r>
          </a:p>
        </p:txBody>
      </p:sp>
      <p:sp>
        <p:nvSpPr>
          <p:cNvPr id="5" name="Slide Number Placeholder 4">
            <a:extLst>
              <a:ext uri="{FF2B5EF4-FFF2-40B4-BE49-F238E27FC236}">
                <a16:creationId xmlns:a16="http://schemas.microsoft.com/office/drawing/2014/main" id="{3644204A-04C6-3529-9F25-E3C17893A02F}"/>
              </a:ext>
            </a:extLst>
          </p:cNvPr>
          <p:cNvSpPr>
            <a:spLocks noGrp="1"/>
          </p:cNvSpPr>
          <p:nvPr>
            <p:ph type="sldNum" sz="quarter" idx="12"/>
          </p:nvPr>
        </p:nvSpPr>
        <p:spPr>
          <a:xfrm>
            <a:off x="10807995" y="6356350"/>
            <a:ext cx="723014" cy="365125"/>
          </a:xfrm>
        </p:spPr>
        <p:txBody>
          <a:bodyPr>
            <a:normAutofit/>
          </a:bodyPr>
          <a:lstStyle/>
          <a:p>
            <a:pPr>
              <a:spcAft>
                <a:spcPts val="600"/>
              </a:spcAft>
            </a:pPr>
            <a:fld id="{A4C0CD32-A6C8-4BA5-B3DF-D8325E32CAA4}" type="slidenum">
              <a:rPr lang="en-US">
                <a:solidFill>
                  <a:srgbClr val="FFFFFF"/>
                </a:solidFill>
              </a:rPr>
              <a:pPr>
                <a:spcAft>
                  <a:spcPts val="600"/>
                </a:spcAft>
              </a:pPr>
              <a:t>2</a:t>
            </a:fld>
            <a:endParaRPr lang="en-US">
              <a:solidFill>
                <a:srgbClr val="FFFFFF"/>
              </a:solidFill>
            </a:endParaRPr>
          </a:p>
        </p:txBody>
      </p:sp>
    </p:spTree>
    <p:extLst>
      <p:ext uri="{BB962C8B-B14F-4D97-AF65-F5344CB8AC3E}">
        <p14:creationId xmlns:p14="http://schemas.microsoft.com/office/powerpoint/2010/main" val="930455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F1DD4-AA0A-4113-F303-FAD35C707E5C}"/>
              </a:ext>
            </a:extLst>
          </p:cNvPr>
          <p:cNvSpPr>
            <a:spLocks noGrp="1"/>
          </p:cNvSpPr>
          <p:nvPr>
            <p:ph type="title"/>
          </p:nvPr>
        </p:nvSpPr>
        <p:spPr>
          <a:xfrm>
            <a:off x="914400" y="1371601"/>
            <a:ext cx="4733925" cy="857250"/>
          </a:xfrm>
        </p:spPr>
        <p:txBody>
          <a:bodyPr>
            <a:normAutofit/>
          </a:bodyPr>
          <a:lstStyle/>
          <a:p>
            <a:r>
              <a:rPr lang="en-IN" dirty="0"/>
              <a:t>Dataset Description</a:t>
            </a:r>
          </a:p>
        </p:txBody>
      </p:sp>
      <p:sp>
        <p:nvSpPr>
          <p:cNvPr id="3" name="Content Placeholder 2">
            <a:extLst>
              <a:ext uri="{FF2B5EF4-FFF2-40B4-BE49-F238E27FC236}">
                <a16:creationId xmlns:a16="http://schemas.microsoft.com/office/drawing/2014/main" id="{101BB1A6-A42F-00C3-0678-554A8D17C798}"/>
              </a:ext>
            </a:extLst>
          </p:cNvPr>
          <p:cNvSpPr>
            <a:spLocks noGrp="1"/>
          </p:cNvSpPr>
          <p:nvPr>
            <p:ph idx="1"/>
          </p:nvPr>
        </p:nvSpPr>
        <p:spPr>
          <a:xfrm>
            <a:off x="914400" y="2853369"/>
            <a:ext cx="4079988" cy="3088460"/>
          </a:xfrm>
        </p:spPr>
        <p:txBody>
          <a:bodyPr>
            <a:normAutofit/>
          </a:bodyPr>
          <a:lstStyle/>
          <a:p>
            <a:endParaRPr lang="en-IN" dirty="0"/>
          </a:p>
          <a:p>
            <a:endParaRPr lang="en-IN" dirty="0"/>
          </a:p>
        </p:txBody>
      </p:sp>
      <p:sp>
        <p:nvSpPr>
          <p:cNvPr id="11" name="Date Placeholder 3">
            <a:extLst>
              <a:ext uri="{FF2B5EF4-FFF2-40B4-BE49-F238E27FC236}">
                <a16:creationId xmlns:a16="http://schemas.microsoft.com/office/drawing/2014/main" id="{1F044AAC-B761-4B43-A7F5-E83A2E6C3D2E}"/>
              </a:ext>
            </a:extLst>
          </p:cNvPr>
          <p:cNvSpPr>
            <a:spLocks noGrp="1"/>
          </p:cNvSpPr>
          <p:nvPr>
            <p:ph type="dt" sz="half" idx="10"/>
          </p:nvPr>
        </p:nvSpPr>
        <p:spPr>
          <a:xfrm>
            <a:off x="912628" y="6356350"/>
            <a:ext cx="2743200" cy="365125"/>
          </a:xfrm>
        </p:spPr>
        <p:txBody>
          <a:bodyPr/>
          <a:lstStyle/>
          <a:p>
            <a:pPr>
              <a:spcAft>
                <a:spcPts val="600"/>
              </a:spcAft>
            </a:pPr>
            <a:fld id="{238A62C4-9532-477E-82D0-1BD0CBC71971}" type="datetime1">
              <a:rPr lang="en-US" smtClean="0"/>
              <a:pPr>
                <a:spcAft>
                  <a:spcPts val="600"/>
                </a:spcAft>
              </a:pPr>
              <a:t>11/26/2023</a:t>
            </a:fld>
            <a:endParaRPr lang="en-US" dirty="0"/>
          </a:p>
        </p:txBody>
      </p:sp>
      <p:sp>
        <p:nvSpPr>
          <p:cNvPr id="4" name="Footer Placeholder 3">
            <a:extLst>
              <a:ext uri="{FF2B5EF4-FFF2-40B4-BE49-F238E27FC236}">
                <a16:creationId xmlns:a16="http://schemas.microsoft.com/office/drawing/2014/main" id="{FF3FA7F1-8715-ACA2-6367-8F1D6533B1CE}"/>
              </a:ext>
            </a:extLst>
          </p:cNvPr>
          <p:cNvSpPr>
            <a:spLocks noGrp="1"/>
          </p:cNvSpPr>
          <p:nvPr>
            <p:ph type="ftr" sz="quarter" idx="11"/>
          </p:nvPr>
        </p:nvSpPr>
        <p:spPr>
          <a:xfrm>
            <a:off x="6767622" y="6356350"/>
            <a:ext cx="4040373" cy="365125"/>
          </a:xfrm>
        </p:spPr>
        <p:txBody>
          <a:bodyPr>
            <a:normAutofit/>
          </a:bodyPr>
          <a:lstStyle/>
          <a:p>
            <a:pPr>
              <a:spcAft>
                <a:spcPts val="600"/>
              </a:spcAft>
            </a:pPr>
            <a:r>
              <a:rPr lang="en-US"/>
              <a:t>STAT-S 670 EXPLORATORY DATA ANALYSIS</a:t>
            </a:r>
          </a:p>
        </p:txBody>
      </p:sp>
      <p:sp>
        <p:nvSpPr>
          <p:cNvPr id="5" name="Slide Number Placeholder 4">
            <a:extLst>
              <a:ext uri="{FF2B5EF4-FFF2-40B4-BE49-F238E27FC236}">
                <a16:creationId xmlns:a16="http://schemas.microsoft.com/office/drawing/2014/main" id="{8A798F4F-57CF-F923-5DD5-5A1A41EBAEBC}"/>
              </a:ext>
            </a:extLst>
          </p:cNvPr>
          <p:cNvSpPr>
            <a:spLocks noGrp="1"/>
          </p:cNvSpPr>
          <p:nvPr>
            <p:ph type="sldNum" sz="quarter" idx="12"/>
          </p:nvPr>
        </p:nvSpPr>
        <p:spPr>
          <a:xfrm>
            <a:off x="10807995" y="6356350"/>
            <a:ext cx="723014" cy="365125"/>
          </a:xfrm>
        </p:spPr>
        <p:txBody>
          <a:bodyPr>
            <a:normAutofit/>
          </a:bodyPr>
          <a:lstStyle/>
          <a:p>
            <a:pPr>
              <a:spcAft>
                <a:spcPts val="600"/>
              </a:spcAft>
            </a:pPr>
            <a:fld id="{A4C0CD32-A6C8-4BA5-B3DF-D8325E32CAA4}" type="slidenum">
              <a:rPr lang="en-US" smtClean="0"/>
              <a:pPr>
                <a:spcAft>
                  <a:spcPts val="600"/>
                </a:spcAft>
              </a:pPr>
              <a:t>3</a:t>
            </a:fld>
            <a:endParaRPr lang="en-US"/>
          </a:p>
        </p:txBody>
      </p:sp>
      <p:graphicFrame>
        <p:nvGraphicFramePr>
          <p:cNvPr id="6" name="Table 5">
            <a:extLst>
              <a:ext uri="{FF2B5EF4-FFF2-40B4-BE49-F238E27FC236}">
                <a16:creationId xmlns:a16="http://schemas.microsoft.com/office/drawing/2014/main" id="{34DD9D0B-7FC9-84A0-36F7-4BFAB119B26C}"/>
              </a:ext>
            </a:extLst>
          </p:cNvPr>
          <p:cNvGraphicFramePr>
            <a:graphicFrameLocks noGrp="1"/>
          </p:cNvGraphicFramePr>
          <p:nvPr>
            <p:extLst>
              <p:ext uri="{D42A27DB-BD31-4B8C-83A1-F6EECF244321}">
                <p14:modId xmlns:p14="http://schemas.microsoft.com/office/powerpoint/2010/main" val="3135443696"/>
              </p:ext>
            </p:extLst>
          </p:nvPr>
        </p:nvGraphicFramePr>
        <p:xfrm>
          <a:off x="6183073" y="643467"/>
          <a:ext cx="4930956" cy="5571075"/>
        </p:xfrm>
        <a:graphic>
          <a:graphicData uri="http://schemas.openxmlformats.org/drawingml/2006/table">
            <a:tbl>
              <a:tblPr firstRow="1" bandRow="1">
                <a:tableStyleId>{5C22544A-7EE6-4342-B048-85BDC9FD1C3A}</a:tableStyleId>
              </a:tblPr>
              <a:tblGrid>
                <a:gridCol w="2471340">
                  <a:extLst>
                    <a:ext uri="{9D8B030D-6E8A-4147-A177-3AD203B41FA5}">
                      <a16:colId xmlns:a16="http://schemas.microsoft.com/office/drawing/2014/main" val="3977052856"/>
                    </a:ext>
                  </a:extLst>
                </a:gridCol>
                <a:gridCol w="2459616">
                  <a:extLst>
                    <a:ext uri="{9D8B030D-6E8A-4147-A177-3AD203B41FA5}">
                      <a16:colId xmlns:a16="http://schemas.microsoft.com/office/drawing/2014/main" val="813918433"/>
                    </a:ext>
                  </a:extLst>
                </a:gridCol>
              </a:tblGrid>
              <a:tr h="371405">
                <a:tc>
                  <a:txBody>
                    <a:bodyPr/>
                    <a:lstStyle/>
                    <a:p>
                      <a:r>
                        <a:rPr lang="en-IN" sz="1700"/>
                        <a:t>Variable/Features</a:t>
                      </a:r>
                    </a:p>
                  </a:txBody>
                  <a:tcPr marL="84410" marR="84410" marT="42205" marB="42205"/>
                </a:tc>
                <a:tc>
                  <a:txBody>
                    <a:bodyPr/>
                    <a:lstStyle/>
                    <a:p>
                      <a:r>
                        <a:rPr lang="en-IN" sz="1700"/>
                        <a:t>Units</a:t>
                      </a:r>
                    </a:p>
                  </a:txBody>
                  <a:tcPr marL="84410" marR="84410" marT="42205" marB="42205"/>
                </a:tc>
                <a:extLst>
                  <a:ext uri="{0D108BD9-81ED-4DB2-BD59-A6C34878D82A}">
                    <a16:rowId xmlns:a16="http://schemas.microsoft.com/office/drawing/2014/main" val="263842083"/>
                  </a:ext>
                </a:extLst>
              </a:tr>
              <a:tr h="371405">
                <a:tc>
                  <a:txBody>
                    <a:bodyPr/>
                    <a:lstStyle/>
                    <a:p>
                      <a:r>
                        <a:rPr lang="en-IN" sz="1700"/>
                        <a:t>Age</a:t>
                      </a:r>
                    </a:p>
                  </a:txBody>
                  <a:tcPr marL="84410" marR="84410" marT="42205" marB="42205"/>
                </a:tc>
                <a:tc>
                  <a:txBody>
                    <a:bodyPr/>
                    <a:lstStyle/>
                    <a:p>
                      <a:r>
                        <a:rPr lang="en-IN" sz="1700"/>
                        <a:t>Years</a:t>
                      </a:r>
                    </a:p>
                  </a:txBody>
                  <a:tcPr marL="84410" marR="84410" marT="42205" marB="42205"/>
                </a:tc>
                <a:extLst>
                  <a:ext uri="{0D108BD9-81ED-4DB2-BD59-A6C34878D82A}">
                    <a16:rowId xmlns:a16="http://schemas.microsoft.com/office/drawing/2014/main" val="4217241381"/>
                  </a:ext>
                </a:extLst>
              </a:tr>
              <a:tr h="371405">
                <a:tc>
                  <a:txBody>
                    <a:bodyPr/>
                    <a:lstStyle/>
                    <a:p>
                      <a:r>
                        <a:rPr lang="en-IN" sz="1700" dirty="0"/>
                        <a:t>Gender</a:t>
                      </a:r>
                    </a:p>
                  </a:txBody>
                  <a:tcPr marL="84410" marR="84410" marT="42205" marB="42205"/>
                </a:tc>
                <a:tc>
                  <a:txBody>
                    <a:bodyPr/>
                    <a:lstStyle/>
                    <a:p>
                      <a:r>
                        <a:rPr lang="en-IN" sz="1700"/>
                        <a:t>Biological State</a:t>
                      </a:r>
                    </a:p>
                  </a:txBody>
                  <a:tcPr marL="84410" marR="84410" marT="42205" marB="42205"/>
                </a:tc>
                <a:extLst>
                  <a:ext uri="{0D108BD9-81ED-4DB2-BD59-A6C34878D82A}">
                    <a16:rowId xmlns:a16="http://schemas.microsoft.com/office/drawing/2014/main" val="304536845"/>
                  </a:ext>
                </a:extLst>
              </a:tr>
              <a:tr h="371405">
                <a:tc>
                  <a:txBody>
                    <a:bodyPr/>
                    <a:lstStyle/>
                    <a:p>
                      <a:r>
                        <a:rPr lang="en-IN" sz="1700"/>
                        <a:t>Bedtime</a:t>
                      </a:r>
                    </a:p>
                  </a:txBody>
                  <a:tcPr marL="84410" marR="84410" marT="42205" marB="42205"/>
                </a:tc>
                <a:tc>
                  <a:txBody>
                    <a:bodyPr/>
                    <a:lstStyle/>
                    <a:p>
                      <a:r>
                        <a:rPr lang="en-IN" sz="1700"/>
                        <a:t>Time in 24hours format</a:t>
                      </a:r>
                    </a:p>
                  </a:txBody>
                  <a:tcPr marL="84410" marR="84410" marT="42205" marB="42205"/>
                </a:tc>
                <a:extLst>
                  <a:ext uri="{0D108BD9-81ED-4DB2-BD59-A6C34878D82A}">
                    <a16:rowId xmlns:a16="http://schemas.microsoft.com/office/drawing/2014/main" val="3528035278"/>
                  </a:ext>
                </a:extLst>
              </a:tr>
              <a:tr h="371405">
                <a:tc>
                  <a:txBody>
                    <a:bodyPr/>
                    <a:lstStyle/>
                    <a:p>
                      <a:r>
                        <a:rPr lang="en-IN" sz="1700"/>
                        <a:t>Wakeup Time</a:t>
                      </a:r>
                    </a:p>
                  </a:txBody>
                  <a:tcPr marL="84410" marR="84410" marT="42205" marB="4220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a:t>Time in 24hours format</a:t>
                      </a:r>
                    </a:p>
                  </a:txBody>
                  <a:tcPr marL="84410" marR="84410" marT="42205" marB="42205"/>
                </a:tc>
                <a:extLst>
                  <a:ext uri="{0D108BD9-81ED-4DB2-BD59-A6C34878D82A}">
                    <a16:rowId xmlns:a16="http://schemas.microsoft.com/office/drawing/2014/main" val="3035206920"/>
                  </a:ext>
                </a:extLst>
              </a:tr>
              <a:tr h="371405">
                <a:tc>
                  <a:txBody>
                    <a:bodyPr/>
                    <a:lstStyle/>
                    <a:p>
                      <a:r>
                        <a:rPr lang="en-IN" sz="1700"/>
                        <a:t>Sleep Duration</a:t>
                      </a:r>
                    </a:p>
                  </a:txBody>
                  <a:tcPr marL="84410" marR="84410" marT="42205" marB="42205"/>
                </a:tc>
                <a:tc>
                  <a:txBody>
                    <a:bodyPr/>
                    <a:lstStyle/>
                    <a:p>
                      <a:r>
                        <a:rPr lang="en-IN" sz="1700"/>
                        <a:t>Hours</a:t>
                      </a:r>
                    </a:p>
                  </a:txBody>
                  <a:tcPr marL="84410" marR="84410" marT="42205" marB="42205"/>
                </a:tc>
                <a:extLst>
                  <a:ext uri="{0D108BD9-81ED-4DB2-BD59-A6C34878D82A}">
                    <a16:rowId xmlns:a16="http://schemas.microsoft.com/office/drawing/2014/main" val="4145812963"/>
                  </a:ext>
                </a:extLst>
              </a:tr>
              <a:tr h="371405">
                <a:tc>
                  <a:txBody>
                    <a:bodyPr/>
                    <a:lstStyle/>
                    <a:p>
                      <a:r>
                        <a:rPr lang="en-IN" sz="1700" kern="1200">
                          <a:solidFill>
                            <a:schemeClr val="dk1"/>
                          </a:solidFill>
                          <a:effectLst/>
                          <a:latin typeface="+mn-lt"/>
                          <a:ea typeface="+mn-ea"/>
                          <a:cs typeface="+mn-cs"/>
                        </a:rPr>
                        <a:t>Sleep efficiency</a:t>
                      </a:r>
                      <a:endParaRPr lang="en-IN" sz="1700"/>
                    </a:p>
                  </a:txBody>
                  <a:tcPr marL="84410" marR="84410" marT="42205" marB="42205"/>
                </a:tc>
                <a:tc>
                  <a:txBody>
                    <a:bodyPr/>
                    <a:lstStyle/>
                    <a:p>
                      <a:r>
                        <a:rPr lang="en-IN" sz="1700"/>
                        <a:t>Fraction</a:t>
                      </a:r>
                    </a:p>
                  </a:txBody>
                  <a:tcPr marL="84410" marR="84410" marT="42205" marB="42205"/>
                </a:tc>
                <a:extLst>
                  <a:ext uri="{0D108BD9-81ED-4DB2-BD59-A6C34878D82A}">
                    <a16:rowId xmlns:a16="http://schemas.microsoft.com/office/drawing/2014/main" val="3972831580"/>
                  </a:ext>
                </a:extLst>
              </a:tr>
              <a:tr h="371405">
                <a:tc>
                  <a:txBody>
                    <a:bodyPr/>
                    <a:lstStyle/>
                    <a:p>
                      <a:r>
                        <a:rPr lang="en-IN" sz="1700" kern="1200">
                          <a:solidFill>
                            <a:schemeClr val="dk1"/>
                          </a:solidFill>
                          <a:effectLst/>
                          <a:latin typeface="+mn-lt"/>
                          <a:ea typeface="+mn-ea"/>
                          <a:cs typeface="+mn-cs"/>
                        </a:rPr>
                        <a:t>REM sleep percentage</a:t>
                      </a:r>
                      <a:endParaRPr lang="en-IN" sz="1700"/>
                    </a:p>
                  </a:txBody>
                  <a:tcPr marL="84410" marR="84410" marT="42205" marB="42205"/>
                </a:tc>
                <a:tc>
                  <a:txBody>
                    <a:bodyPr/>
                    <a:lstStyle/>
                    <a:p>
                      <a:r>
                        <a:rPr lang="en-IN" sz="1700" kern="1200">
                          <a:solidFill>
                            <a:schemeClr val="dk1"/>
                          </a:solidFill>
                          <a:effectLst/>
                          <a:latin typeface="+mn-lt"/>
                          <a:ea typeface="+mn-ea"/>
                          <a:cs typeface="+mn-cs"/>
                        </a:rPr>
                        <a:t>Percentage</a:t>
                      </a:r>
                      <a:endParaRPr lang="en-IN" sz="1700"/>
                    </a:p>
                  </a:txBody>
                  <a:tcPr marL="84410" marR="84410" marT="42205" marB="42205"/>
                </a:tc>
                <a:extLst>
                  <a:ext uri="{0D108BD9-81ED-4DB2-BD59-A6C34878D82A}">
                    <a16:rowId xmlns:a16="http://schemas.microsoft.com/office/drawing/2014/main" val="1378784353"/>
                  </a:ext>
                </a:extLst>
              </a:tr>
              <a:tr h="371405">
                <a:tc>
                  <a:txBody>
                    <a:bodyPr/>
                    <a:lstStyle/>
                    <a:p>
                      <a:r>
                        <a:rPr lang="en-IN" sz="1700" kern="1200">
                          <a:solidFill>
                            <a:schemeClr val="dk1"/>
                          </a:solidFill>
                          <a:effectLst/>
                          <a:latin typeface="+mn-lt"/>
                          <a:ea typeface="+mn-ea"/>
                          <a:cs typeface="+mn-cs"/>
                        </a:rPr>
                        <a:t>Deep sleep percentage</a:t>
                      </a:r>
                      <a:endParaRPr lang="en-IN" sz="1700"/>
                    </a:p>
                  </a:txBody>
                  <a:tcPr marL="84410" marR="84410" marT="42205" marB="4220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kern="1200">
                          <a:solidFill>
                            <a:schemeClr val="dk1"/>
                          </a:solidFill>
                          <a:effectLst/>
                          <a:latin typeface="+mn-lt"/>
                          <a:ea typeface="+mn-ea"/>
                          <a:cs typeface="+mn-cs"/>
                        </a:rPr>
                        <a:t>Percentage</a:t>
                      </a:r>
                      <a:endParaRPr lang="en-IN" sz="1700"/>
                    </a:p>
                  </a:txBody>
                  <a:tcPr marL="84410" marR="84410" marT="42205" marB="42205"/>
                </a:tc>
                <a:extLst>
                  <a:ext uri="{0D108BD9-81ED-4DB2-BD59-A6C34878D82A}">
                    <a16:rowId xmlns:a16="http://schemas.microsoft.com/office/drawing/2014/main" val="173778331"/>
                  </a:ext>
                </a:extLst>
              </a:tr>
              <a:tr h="371405">
                <a:tc>
                  <a:txBody>
                    <a:bodyPr/>
                    <a:lstStyle/>
                    <a:p>
                      <a:r>
                        <a:rPr lang="en-IN" sz="1700" kern="1200">
                          <a:solidFill>
                            <a:schemeClr val="dk1"/>
                          </a:solidFill>
                          <a:effectLst/>
                          <a:latin typeface="+mn-lt"/>
                          <a:ea typeface="+mn-ea"/>
                          <a:cs typeface="+mn-cs"/>
                        </a:rPr>
                        <a:t>Light sleep percentage</a:t>
                      </a:r>
                      <a:endParaRPr lang="en-IN" sz="1700"/>
                    </a:p>
                  </a:txBody>
                  <a:tcPr marL="84410" marR="84410" marT="42205" marB="4220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700" kern="1200">
                          <a:solidFill>
                            <a:schemeClr val="dk1"/>
                          </a:solidFill>
                          <a:effectLst/>
                          <a:latin typeface="+mn-lt"/>
                          <a:ea typeface="+mn-ea"/>
                          <a:cs typeface="+mn-cs"/>
                        </a:rPr>
                        <a:t>Percentage</a:t>
                      </a:r>
                      <a:endParaRPr lang="en-IN" sz="1700"/>
                    </a:p>
                  </a:txBody>
                  <a:tcPr marL="84410" marR="84410" marT="42205" marB="42205"/>
                </a:tc>
                <a:extLst>
                  <a:ext uri="{0D108BD9-81ED-4DB2-BD59-A6C34878D82A}">
                    <a16:rowId xmlns:a16="http://schemas.microsoft.com/office/drawing/2014/main" val="2441233547"/>
                  </a:ext>
                </a:extLst>
              </a:tr>
              <a:tr h="371405">
                <a:tc>
                  <a:txBody>
                    <a:bodyPr/>
                    <a:lstStyle/>
                    <a:p>
                      <a:r>
                        <a:rPr lang="en-IN" sz="1700" kern="1200">
                          <a:solidFill>
                            <a:schemeClr val="dk1"/>
                          </a:solidFill>
                          <a:effectLst/>
                          <a:latin typeface="+mn-lt"/>
                          <a:ea typeface="+mn-ea"/>
                          <a:cs typeface="+mn-cs"/>
                        </a:rPr>
                        <a:t>Awakenings</a:t>
                      </a:r>
                      <a:endParaRPr lang="en-IN" sz="1700"/>
                    </a:p>
                  </a:txBody>
                  <a:tcPr marL="84410" marR="84410" marT="42205" marB="42205"/>
                </a:tc>
                <a:tc>
                  <a:txBody>
                    <a:bodyPr/>
                    <a:lstStyle/>
                    <a:p>
                      <a:r>
                        <a:rPr lang="en-IN" sz="1700"/>
                        <a:t>Count</a:t>
                      </a:r>
                    </a:p>
                  </a:txBody>
                  <a:tcPr marL="84410" marR="84410" marT="42205" marB="42205"/>
                </a:tc>
                <a:extLst>
                  <a:ext uri="{0D108BD9-81ED-4DB2-BD59-A6C34878D82A}">
                    <a16:rowId xmlns:a16="http://schemas.microsoft.com/office/drawing/2014/main" val="2922928337"/>
                  </a:ext>
                </a:extLst>
              </a:tr>
              <a:tr h="371405">
                <a:tc>
                  <a:txBody>
                    <a:bodyPr/>
                    <a:lstStyle/>
                    <a:p>
                      <a:r>
                        <a:rPr lang="en-IN" sz="1700" kern="1200">
                          <a:solidFill>
                            <a:schemeClr val="dk1"/>
                          </a:solidFill>
                          <a:effectLst/>
                          <a:latin typeface="+mn-lt"/>
                          <a:ea typeface="+mn-ea"/>
                          <a:cs typeface="+mn-cs"/>
                        </a:rPr>
                        <a:t>Caffeine consumption</a:t>
                      </a:r>
                      <a:endParaRPr lang="en-IN" sz="1700"/>
                    </a:p>
                  </a:txBody>
                  <a:tcPr marL="84410" marR="84410" marT="42205" marB="42205"/>
                </a:tc>
                <a:tc>
                  <a:txBody>
                    <a:bodyPr/>
                    <a:lstStyle/>
                    <a:p>
                      <a:r>
                        <a:rPr lang="en-IN" sz="1700" kern="1200">
                          <a:solidFill>
                            <a:schemeClr val="dk1"/>
                          </a:solidFill>
                          <a:effectLst/>
                          <a:latin typeface="+mn-lt"/>
                          <a:ea typeface="+mn-ea"/>
                          <a:cs typeface="+mn-cs"/>
                        </a:rPr>
                        <a:t>Milligrams per day</a:t>
                      </a:r>
                      <a:endParaRPr lang="en-IN" sz="1700"/>
                    </a:p>
                  </a:txBody>
                  <a:tcPr marL="84410" marR="84410" marT="42205" marB="42205"/>
                </a:tc>
                <a:extLst>
                  <a:ext uri="{0D108BD9-81ED-4DB2-BD59-A6C34878D82A}">
                    <a16:rowId xmlns:a16="http://schemas.microsoft.com/office/drawing/2014/main" val="2217230537"/>
                  </a:ext>
                </a:extLst>
              </a:tr>
              <a:tr h="371405">
                <a:tc>
                  <a:txBody>
                    <a:bodyPr/>
                    <a:lstStyle/>
                    <a:p>
                      <a:r>
                        <a:rPr lang="en-IN" sz="1700" kern="1200">
                          <a:solidFill>
                            <a:schemeClr val="dk1"/>
                          </a:solidFill>
                          <a:effectLst/>
                          <a:latin typeface="+mn-lt"/>
                          <a:ea typeface="+mn-ea"/>
                          <a:cs typeface="+mn-cs"/>
                        </a:rPr>
                        <a:t>Alcohol consumption</a:t>
                      </a:r>
                      <a:endParaRPr lang="en-IN" sz="1700"/>
                    </a:p>
                  </a:txBody>
                  <a:tcPr marL="84410" marR="84410" marT="42205" marB="42205"/>
                </a:tc>
                <a:tc>
                  <a:txBody>
                    <a:bodyPr/>
                    <a:lstStyle/>
                    <a:p>
                      <a:r>
                        <a:rPr lang="en-IN" sz="1700"/>
                        <a:t>Oz</a:t>
                      </a:r>
                    </a:p>
                  </a:txBody>
                  <a:tcPr marL="84410" marR="84410" marT="42205" marB="42205"/>
                </a:tc>
                <a:extLst>
                  <a:ext uri="{0D108BD9-81ED-4DB2-BD59-A6C34878D82A}">
                    <a16:rowId xmlns:a16="http://schemas.microsoft.com/office/drawing/2014/main" val="2562096561"/>
                  </a:ext>
                </a:extLst>
              </a:tr>
              <a:tr h="371405">
                <a:tc>
                  <a:txBody>
                    <a:bodyPr/>
                    <a:lstStyle/>
                    <a:p>
                      <a:r>
                        <a:rPr lang="en-IN" sz="1700" kern="1200">
                          <a:solidFill>
                            <a:schemeClr val="dk1"/>
                          </a:solidFill>
                          <a:effectLst/>
                          <a:latin typeface="+mn-lt"/>
                          <a:ea typeface="+mn-ea"/>
                          <a:cs typeface="+mn-cs"/>
                        </a:rPr>
                        <a:t>Smoking status</a:t>
                      </a:r>
                      <a:endParaRPr lang="en-IN" sz="1700"/>
                    </a:p>
                  </a:txBody>
                  <a:tcPr marL="84410" marR="84410" marT="42205" marB="42205"/>
                </a:tc>
                <a:tc>
                  <a:txBody>
                    <a:bodyPr/>
                    <a:lstStyle/>
                    <a:p>
                      <a:r>
                        <a:rPr lang="en-IN" sz="1700"/>
                        <a:t>Binary (Yes/No)</a:t>
                      </a:r>
                    </a:p>
                  </a:txBody>
                  <a:tcPr marL="84410" marR="84410" marT="42205" marB="42205"/>
                </a:tc>
                <a:extLst>
                  <a:ext uri="{0D108BD9-81ED-4DB2-BD59-A6C34878D82A}">
                    <a16:rowId xmlns:a16="http://schemas.microsoft.com/office/drawing/2014/main" val="452001965"/>
                  </a:ext>
                </a:extLst>
              </a:tr>
              <a:tr h="371405">
                <a:tc>
                  <a:txBody>
                    <a:bodyPr/>
                    <a:lstStyle/>
                    <a:p>
                      <a:r>
                        <a:rPr lang="en-IN" sz="1700" kern="1200">
                          <a:solidFill>
                            <a:schemeClr val="dk1"/>
                          </a:solidFill>
                          <a:effectLst/>
                          <a:latin typeface="+mn-lt"/>
                          <a:ea typeface="+mn-ea"/>
                          <a:cs typeface="+mn-cs"/>
                        </a:rPr>
                        <a:t>Exercise frequency</a:t>
                      </a:r>
                      <a:endParaRPr lang="en-IN" sz="1700"/>
                    </a:p>
                  </a:txBody>
                  <a:tcPr marL="84410" marR="84410" marT="42205" marB="42205"/>
                </a:tc>
                <a:tc>
                  <a:txBody>
                    <a:bodyPr/>
                    <a:lstStyle/>
                    <a:p>
                      <a:r>
                        <a:rPr lang="en-IN" sz="1700" dirty="0"/>
                        <a:t>Count per week</a:t>
                      </a:r>
                    </a:p>
                  </a:txBody>
                  <a:tcPr marL="84410" marR="84410" marT="42205" marB="42205"/>
                </a:tc>
                <a:extLst>
                  <a:ext uri="{0D108BD9-81ED-4DB2-BD59-A6C34878D82A}">
                    <a16:rowId xmlns:a16="http://schemas.microsoft.com/office/drawing/2014/main" val="462298500"/>
                  </a:ext>
                </a:extLst>
              </a:tr>
            </a:tbl>
          </a:graphicData>
        </a:graphic>
      </p:graphicFrame>
      <p:sp>
        <p:nvSpPr>
          <p:cNvPr id="7" name="TextBox 6">
            <a:extLst>
              <a:ext uri="{FF2B5EF4-FFF2-40B4-BE49-F238E27FC236}">
                <a16:creationId xmlns:a16="http://schemas.microsoft.com/office/drawing/2014/main" id="{C4950D76-1FFC-C99F-DDEB-8CDB22BEFC84}"/>
              </a:ext>
            </a:extLst>
          </p:cNvPr>
          <p:cNvSpPr txBox="1"/>
          <p:nvPr/>
        </p:nvSpPr>
        <p:spPr>
          <a:xfrm>
            <a:off x="647700" y="2643372"/>
            <a:ext cx="5114925" cy="3693319"/>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3C4043"/>
                </a:solidFill>
                <a:latin typeface="Inter"/>
              </a:rPr>
              <a:t>The dataset includes information about the sleeping habits of a cohort of people.</a:t>
            </a:r>
          </a:p>
          <a:p>
            <a:pPr marL="285750" indent="-285750">
              <a:buFont typeface="Arial" panose="020B0604020202020204" pitchFamily="34" charset="0"/>
              <a:buChar char="•"/>
            </a:pPr>
            <a:endParaRPr lang="en-US" dirty="0">
              <a:solidFill>
                <a:srgbClr val="3C4043"/>
              </a:solidFill>
              <a:latin typeface="Inter"/>
            </a:endParaRPr>
          </a:p>
          <a:p>
            <a:pPr marL="285750" indent="-285750">
              <a:buFont typeface="Arial" panose="020B0604020202020204" pitchFamily="34" charset="0"/>
              <a:buChar char="•"/>
            </a:pPr>
            <a:r>
              <a:rPr lang="en-US" dirty="0">
                <a:solidFill>
                  <a:srgbClr val="3C4043"/>
                </a:solidFill>
                <a:latin typeface="Inter"/>
              </a:rPr>
              <a:t>Originated from a study conducted in Morocco by AI engineering students from </a:t>
            </a:r>
            <a:r>
              <a:rPr lang="en-US" b="1" dirty="0">
                <a:solidFill>
                  <a:srgbClr val="3C4043"/>
                </a:solidFill>
                <a:latin typeface="Inter"/>
              </a:rPr>
              <a:t>ENSIAS</a:t>
            </a:r>
            <a:r>
              <a:rPr lang="en-US" dirty="0">
                <a:solidFill>
                  <a:srgbClr val="3C4043"/>
                </a:solidFill>
                <a:latin typeface="Inter"/>
              </a:rPr>
              <a:t>. Participants recruited people from the local community to collect data and utilized a mix of self-reported surveys, actigraphy, and polysomnography for data collection.</a:t>
            </a:r>
            <a:endParaRPr lang="en-US" b="0" i="0" dirty="0">
              <a:solidFill>
                <a:srgbClr val="3C4043"/>
              </a:solidFill>
              <a:effectLst/>
              <a:latin typeface="Inter"/>
            </a:endParaRPr>
          </a:p>
          <a:p>
            <a:pPr marL="285750" indent="-285750">
              <a:buFont typeface="Arial" panose="020B0604020202020204" pitchFamily="34" charset="0"/>
              <a:buChar char="•"/>
            </a:pPr>
            <a:endParaRPr lang="en-US" dirty="0">
              <a:solidFill>
                <a:srgbClr val="3C4043"/>
              </a:solidFill>
              <a:latin typeface="Inter"/>
            </a:endParaRPr>
          </a:p>
          <a:p>
            <a:pPr marL="285750" indent="-285750">
              <a:buFont typeface="Arial" panose="020B0604020202020204" pitchFamily="34" charset="0"/>
              <a:buChar char="•"/>
            </a:pPr>
            <a:r>
              <a:rPr lang="en-US" dirty="0">
                <a:solidFill>
                  <a:srgbClr val="3C4043"/>
                </a:solidFill>
                <a:latin typeface="Inter"/>
              </a:rPr>
              <a:t>Dataset Source : </a:t>
            </a:r>
            <a:r>
              <a:rPr lang="en-US" dirty="0">
                <a:solidFill>
                  <a:srgbClr val="3C4043"/>
                </a:solidFill>
                <a:latin typeface="Inter"/>
                <a:hlinkClick r:id="rId2"/>
              </a:rPr>
              <a:t>Kaggle.com</a:t>
            </a:r>
            <a:endParaRPr lang="en-US" dirty="0">
              <a:solidFill>
                <a:srgbClr val="3C4043"/>
              </a:solidFill>
              <a:latin typeface="Inter"/>
            </a:endParaRPr>
          </a:p>
          <a:p>
            <a:pPr marL="285750" indent="-285750">
              <a:buFont typeface="Arial" panose="020B0604020202020204" pitchFamily="34" charset="0"/>
              <a:buChar char="•"/>
            </a:pPr>
            <a:endParaRPr lang="en-US" dirty="0">
              <a:solidFill>
                <a:srgbClr val="3C4043"/>
              </a:solidFill>
              <a:latin typeface="Inter"/>
            </a:endParaRPr>
          </a:p>
          <a:p>
            <a:pPr marL="285750" indent="-285750">
              <a:buFont typeface="Arial" panose="020B0604020202020204" pitchFamily="34" charset="0"/>
              <a:buChar char="•"/>
            </a:pPr>
            <a:r>
              <a:rPr lang="en-US" dirty="0">
                <a:solidFill>
                  <a:srgbClr val="3C4043"/>
                </a:solidFill>
                <a:latin typeface="Inter"/>
              </a:rPr>
              <a:t>Dataset Shape : 452 records with 15 features</a:t>
            </a:r>
            <a:endParaRPr lang="en-IN" dirty="0"/>
          </a:p>
        </p:txBody>
      </p:sp>
    </p:spTree>
    <p:extLst>
      <p:ext uri="{BB962C8B-B14F-4D97-AF65-F5344CB8AC3E}">
        <p14:creationId xmlns:p14="http://schemas.microsoft.com/office/powerpoint/2010/main" val="3945183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2CC42-7383-428F-94E8-B40E211F8EFB}"/>
              </a:ext>
            </a:extLst>
          </p:cNvPr>
          <p:cNvSpPr>
            <a:spLocks noGrp="1"/>
          </p:cNvSpPr>
          <p:nvPr>
            <p:ph type="ctrTitle"/>
          </p:nvPr>
        </p:nvSpPr>
        <p:spPr>
          <a:xfrm>
            <a:off x="597691" y="1209040"/>
            <a:ext cx="2135349" cy="172086"/>
          </a:xfrm>
        </p:spPr>
        <p:txBody>
          <a:bodyPr anchor="t">
            <a:normAutofit fontScale="90000"/>
          </a:bodyPr>
          <a:lstStyle/>
          <a:p>
            <a:endParaRPr lang="en-IN" sz="2000" b="1" dirty="0"/>
          </a:p>
        </p:txBody>
      </p:sp>
      <p:sp>
        <p:nvSpPr>
          <p:cNvPr id="23" name="Subtitle 2">
            <a:extLst>
              <a:ext uri="{FF2B5EF4-FFF2-40B4-BE49-F238E27FC236}">
                <a16:creationId xmlns:a16="http://schemas.microsoft.com/office/drawing/2014/main" id="{A580AF8F-5F77-4E1B-B878-E4736CD49701}"/>
              </a:ext>
            </a:extLst>
          </p:cNvPr>
          <p:cNvSpPr>
            <a:spLocks noGrp="1"/>
          </p:cNvSpPr>
          <p:nvPr>
            <p:ph type="subTitle" idx="1"/>
          </p:nvPr>
        </p:nvSpPr>
        <p:spPr>
          <a:xfrm>
            <a:off x="914401" y="5248504"/>
            <a:ext cx="4117674" cy="950275"/>
          </a:xfrm>
        </p:spPr>
        <p:txBody>
          <a:bodyPr anchor="t">
            <a:normAutofit/>
          </a:bodyPr>
          <a:lstStyle/>
          <a:p>
            <a:endParaRPr lang="en-US" sz="1800" dirty="0">
              <a:latin typeface="+mn-lt"/>
            </a:endParaRPr>
          </a:p>
        </p:txBody>
      </p:sp>
      <p:sp>
        <p:nvSpPr>
          <p:cNvPr id="18" name="Date Placeholder 3">
            <a:extLst>
              <a:ext uri="{FF2B5EF4-FFF2-40B4-BE49-F238E27FC236}">
                <a16:creationId xmlns:a16="http://schemas.microsoft.com/office/drawing/2014/main" id="{E36EB3A5-E8FB-48A5-BB59-1E449A9F73BB}"/>
              </a:ext>
            </a:extLst>
          </p:cNvPr>
          <p:cNvSpPr>
            <a:spLocks noGrp="1"/>
          </p:cNvSpPr>
          <p:nvPr>
            <p:ph type="dt" sz="half" idx="10"/>
          </p:nvPr>
        </p:nvSpPr>
        <p:spPr>
          <a:xfrm>
            <a:off x="912628" y="6356350"/>
            <a:ext cx="2743200" cy="365125"/>
          </a:xfrm>
        </p:spPr>
        <p:txBody>
          <a:bodyPr>
            <a:normAutofit/>
          </a:bodyPr>
          <a:lstStyle/>
          <a:p>
            <a:pPr>
              <a:spcAft>
                <a:spcPts val="600"/>
              </a:spcAft>
            </a:pPr>
            <a:fld id="{771E6FE6-293C-4D55-A426-139D47F45396}" type="datetime1">
              <a:rPr lang="en-US" smtClean="0"/>
              <a:pPr>
                <a:spcAft>
                  <a:spcPts val="600"/>
                </a:spcAft>
              </a:pPr>
              <a:t>11/26/2023</a:t>
            </a:fld>
            <a:endParaRPr lang="en-US" dirty="0"/>
          </a:p>
        </p:txBody>
      </p:sp>
      <p:sp>
        <p:nvSpPr>
          <p:cNvPr id="4" name="Footer Placeholder 3">
            <a:extLst>
              <a:ext uri="{FF2B5EF4-FFF2-40B4-BE49-F238E27FC236}">
                <a16:creationId xmlns:a16="http://schemas.microsoft.com/office/drawing/2014/main" id="{128333C1-0B5A-3F8B-A3E1-85D96C788C1A}"/>
              </a:ext>
            </a:extLst>
          </p:cNvPr>
          <p:cNvSpPr>
            <a:spLocks noGrp="1"/>
          </p:cNvSpPr>
          <p:nvPr>
            <p:ph type="ftr" sz="quarter" idx="11"/>
          </p:nvPr>
        </p:nvSpPr>
        <p:spPr>
          <a:xfrm>
            <a:off x="6767622" y="6356350"/>
            <a:ext cx="4040373" cy="365125"/>
          </a:xfrm>
        </p:spPr>
        <p:txBody>
          <a:bodyPr>
            <a:normAutofit/>
          </a:bodyPr>
          <a:lstStyle/>
          <a:p>
            <a:pPr>
              <a:spcAft>
                <a:spcPts val="600"/>
              </a:spcAft>
            </a:pPr>
            <a:r>
              <a:rPr lang="en-US"/>
              <a:t>STAT-S 670 EXPLORATORY DATA ANALYSIS</a:t>
            </a:r>
          </a:p>
        </p:txBody>
      </p:sp>
      <p:sp>
        <p:nvSpPr>
          <p:cNvPr id="5" name="Slide Number Placeholder 4">
            <a:extLst>
              <a:ext uri="{FF2B5EF4-FFF2-40B4-BE49-F238E27FC236}">
                <a16:creationId xmlns:a16="http://schemas.microsoft.com/office/drawing/2014/main" id="{8B064D00-66CE-7417-13D2-3B51AF8D98E9}"/>
              </a:ext>
            </a:extLst>
          </p:cNvPr>
          <p:cNvSpPr>
            <a:spLocks noGrp="1"/>
          </p:cNvSpPr>
          <p:nvPr>
            <p:ph type="sldNum" sz="quarter" idx="12"/>
          </p:nvPr>
        </p:nvSpPr>
        <p:spPr>
          <a:xfrm>
            <a:off x="10807995" y="6356350"/>
            <a:ext cx="723014" cy="365125"/>
          </a:xfrm>
        </p:spPr>
        <p:txBody>
          <a:bodyPr>
            <a:normAutofit/>
          </a:bodyPr>
          <a:lstStyle/>
          <a:p>
            <a:pPr>
              <a:spcAft>
                <a:spcPts val="600"/>
              </a:spcAft>
            </a:pPr>
            <a:fld id="{A4C0CD32-A6C8-4BA5-B3DF-D8325E32CAA4}" type="slidenum">
              <a:rPr lang="en-US" smtClean="0"/>
              <a:pPr>
                <a:spcAft>
                  <a:spcPts val="600"/>
                </a:spcAft>
              </a:pPr>
              <a:t>4</a:t>
            </a:fld>
            <a:endParaRPr lang="en-US"/>
          </a:p>
        </p:txBody>
      </p:sp>
      <p:pic>
        <p:nvPicPr>
          <p:cNvPr id="17" name="Picture 16" descr="A graph showing a red line&#10;&#10;Description automatically generated">
            <a:extLst>
              <a:ext uri="{FF2B5EF4-FFF2-40B4-BE49-F238E27FC236}">
                <a16:creationId xmlns:a16="http://schemas.microsoft.com/office/drawing/2014/main" id="{9C7B0D08-6E7B-EFB7-4AA9-8EB5E6407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6478" y="1000000"/>
            <a:ext cx="5411197" cy="26273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2" name="Picture 21" descr="A graph of different colored squares&#10;&#10;Description automatically generated with medium confidence">
            <a:extLst>
              <a:ext uri="{FF2B5EF4-FFF2-40B4-BE49-F238E27FC236}">
                <a16:creationId xmlns:a16="http://schemas.microsoft.com/office/drawing/2014/main" id="{B672D8B7-FDE7-C89D-1C20-4EBF297827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3306" y="898385"/>
            <a:ext cx="5764619" cy="5457964"/>
          </a:xfrm>
          <a:prstGeom prst="rect">
            <a:avLst/>
          </a:prstGeom>
        </p:spPr>
      </p:pic>
      <p:sp>
        <p:nvSpPr>
          <p:cNvPr id="24" name="TextBox 23">
            <a:extLst>
              <a:ext uri="{FF2B5EF4-FFF2-40B4-BE49-F238E27FC236}">
                <a16:creationId xmlns:a16="http://schemas.microsoft.com/office/drawing/2014/main" id="{35267EDD-461E-D37D-2B97-D879B75309CE}"/>
              </a:ext>
            </a:extLst>
          </p:cNvPr>
          <p:cNvSpPr txBox="1"/>
          <p:nvPr/>
        </p:nvSpPr>
        <p:spPr>
          <a:xfrm>
            <a:off x="152400" y="190500"/>
            <a:ext cx="11258550" cy="707886"/>
          </a:xfrm>
          <a:prstGeom prst="rect">
            <a:avLst/>
          </a:prstGeom>
          <a:noFill/>
        </p:spPr>
        <p:txBody>
          <a:bodyPr wrap="square" rtlCol="0">
            <a:spAutoFit/>
          </a:bodyPr>
          <a:lstStyle/>
          <a:p>
            <a:r>
              <a:rPr lang="en-IN" sz="4000" dirty="0">
                <a:latin typeface="+mj-lt"/>
                <a:ea typeface="+mj-ea"/>
                <a:cs typeface="+mj-cs"/>
              </a:rPr>
              <a:t>Relationships with Sleep Efficiency</a:t>
            </a:r>
          </a:p>
        </p:txBody>
      </p:sp>
      <p:pic>
        <p:nvPicPr>
          <p:cNvPr id="6" name="Picture 5" descr="A graph showing a sleep level&#10;&#10;Description automatically generated with medium confidence">
            <a:extLst>
              <a:ext uri="{FF2B5EF4-FFF2-40B4-BE49-F238E27FC236}">
                <a16:creationId xmlns:a16="http://schemas.microsoft.com/office/drawing/2014/main" id="{4E601E5D-F5E6-3D44-B81F-6A1B9FB95F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6478" y="3728981"/>
            <a:ext cx="5506447" cy="268450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82360622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CF40F-2A65-B437-C0FE-DC10E4071642}"/>
              </a:ext>
            </a:extLst>
          </p:cNvPr>
          <p:cNvSpPr>
            <a:spLocks noGrp="1"/>
          </p:cNvSpPr>
          <p:nvPr>
            <p:ph type="title"/>
          </p:nvPr>
        </p:nvSpPr>
        <p:spPr>
          <a:xfrm>
            <a:off x="100121" y="35831"/>
            <a:ext cx="6163172" cy="1176520"/>
          </a:xfrm>
        </p:spPr>
        <p:txBody>
          <a:bodyPr>
            <a:normAutofit/>
          </a:bodyPr>
          <a:lstStyle/>
          <a:p>
            <a:r>
              <a:rPr lang="en-IN" dirty="0"/>
              <a:t> Influence of Awakenings</a:t>
            </a:r>
          </a:p>
        </p:txBody>
      </p:sp>
      <p:sp>
        <p:nvSpPr>
          <p:cNvPr id="4" name="Footer Placeholder 3">
            <a:extLst>
              <a:ext uri="{FF2B5EF4-FFF2-40B4-BE49-F238E27FC236}">
                <a16:creationId xmlns:a16="http://schemas.microsoft.com/office/drawing/2014/main" id="{04371FD5-77C1-E926-82BD-E81D7DEBF147}"/>
              </a:ext>
            </a:extLst>
          </p:cNvPr>
          <p:cNvSpPr>
            <a:spLocks noGrp="1"/>
          </p:cNvSpPr>
          <p:nvPr>
            <p:ph type="ftr" sz="quarter" idx="11"/>
          </p:nvPr>
        </p:nvSpPr>
        <p:spPr/>
        <p:txBody>
          <a:bodyPr/>
          <a:lstStyle/>
          <a:p>
            <a:r>
              <a:rPr lang="en-US"/>
              <a:t>STAT-S 670 EXPLORATORY DATA ANALYSIS</a:t>
            </a:r>
          </a:p>
        </p:txBody>
      </p:sp>
      <p:sp>
        <p:nvSpPr>
          <p:cNvPr id="5" name="Slide Number Placeholder 4">
            <a:extLst>
              <a:ext uri="{FF2B5EF4-FFF2-40B4-BE49-F238E27FC236}">
                <a16:creationId xmlns:a16="http://schemas.microsoft.com/office/drawing/2014/main" id="{D278CC4D-B783-4AB0-D0B7-DBD1668B266E}"/>
              </a:ext>
            </a:extLst>
          </p:cNvPr>
          <p:cNvSpPr>
            <a:spLocks noGrp="1"/>
          </p:cNvSpPr>
          <p:nvPr>
            <p:ph type="sldNum" sz="quarter" idx="12"/>
          </p:nvPr>
        </p:nvSpPr>
        <p:spPr/>
        <p:txBody>
          <a:bodyPr/>
          <a:lstStyle/>
          <a:p>
            <a:fld id="{A4C0CD32-A6C8-4BA5-B3DF-D8325E32CAA4}" type="slidenum">
              <a:rPr lang="en-US" smtClean="0"/>
              <a:t>5</a:t>
            </a:fld>
            <a:endParaRPr lang="en-US"/>
          </a:p>
        </p:txBody>
      </p:sp>
      <p:sp>
        <p:nvSpPr>
          <p:cNvPr id="8" name="TextBox 7">
            <a:extLst>
              <a:ext uri="{FF2B5EF4-FFF2-40B4-BE49-F238E27FC236}">
                <a16:creationId xmlns:a16="http://schemas.microsoft.com/office/drawing/2014/main" id="{045E89CF-9CB8-2A62-73BD-3C125D5A7473}"/>
              </a:ext>
            </a:extLst>
          </p:cNvPr>
          <p:cNvSpPr txBox="1"/>
          <p:nvPr/>
        </p:nvSpPr>
        <p:spPr>
          <a:xfrm>
            <a:off x="157769" y="5166398"/>
            <a:ext cx="5938231" cy="923330"/>
          </a:xfrm>
          <a:prstGeom prst="rect">
            <a:avLst/>
          </a:prstGeom>
          <a:noFill/>
        </p:spPr>
        <p:txBody>
          <a:bodyPr wrap="square">
            <a:spAutoFit/>
          </a:bodyPr>
          <a:lstStyle/>
          <a:p>
            <a:r>
              <a:rPr lang="en-US" dirty="0"/>
              <a:t>Awakenings exhibit a pronounced influence on sleep efficiency .The average sleep efficiency tends to be higher when there are less awakenings.</a:t>
            </a:r>
            <a:endParaRPr lang="en-IN" dirty="0"/>
          </a:p>
        </p:txBody>
      </p:sp>
      <p:pic>
        <p:nvPicPr>
          <p:cNvPr id="7" name="Picture 6" descr="A graph showing a sleep efficiency&#10;&#10;Description automatically generated with medium confidence">
            <a:extLst>
              <a:ext uri="{FF2B5EF4-FFF2-40B4-BE49-F238E27FC236}">
                <a16:creationId xmlns:a16="http://schemas.microsoft.com/office/drawing/2014/main" id="{AE3ABC48-7D81-FD92-2040-E7DDB63667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713" y="999687"/>
            <a:ext cx="5735287" cy="3788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3" name="TextBox 12">
            <a:extLst>
              <a:ext uri="{FF2B5EF4-FFF2-40B4-BE49-F238E27FC236}">
                <a16:creationId xmlns:a16="http://schemas.microsoft.com/office/drawing/2014/main" id="{AB65ED59-5C9C-A76D-B0C3-44F8609D2131}"/>
              </a:ext>
            </a:extLst>
          </p:cNvPr>
          <p:cNvSpPr txBox="1"/>
          <p:nvPr/>
        </p:nvSpPr>
        <p:spPr>
          <a:xfrm>
            <a:off x="6421348" y="90179"/>
            <a:ext cx="5770652" cy="707886"/>
          </a:xfrm>
          <a:prstGeom prst="rect">
            <a:avLst/>
          </a:prstGeom>
          <a:noFill/>
        </p:spPr>
        <p:txBody>
          <a:bodyPr wrap="square" rtlCol="0">
            <a:spAutoFit/>
          </a:bodyPr>
          <a:lstStyle/>
          <a:p>
            <a:r>
              <a:rPr lang="en-IN" sz="4000" dirty="0">
                <a:latin typeface="+mj-lt"/>
                <a:ea typeface="+mj-ea"/>
                <a:cs typeface="+mj-cs"/>
              </a:rPr>
              <a:t>Awakenings</a:t>
            </a:r>
            <a:r>
              <a:rPr lang="en-IN" dirty="0"/>
              <a:t> </a:t>
            </a:r>
            <a:r>
              <a:rPr lang="en-IN" sz="4000" dirty="0">
                <a:latin typeface="+mj-lt"/>
                <a:ea typeface="+mj-ea"/>
                <a:cs typeface="+mj-cs"/>
              </a:rPr>
              <a:t>depends</a:t>
            </a:r>
            <a:r>
              <a:rPr lang="en-IN" dirty="0"/>
              <a:t> </a:t>
            </a:r>
            <a:r>
              <a:rPr lang="en-IN" sz="4000" dirty="0">
                <a:latin typeface="+mj-lt"/>
                <a:ea typeface="+mj-ea"/>
                <a:cs typeface="+mj-cs"/>
              </a:rPr>
              <a:t>on?</a:t>
            </a:r>
          </a:p>
        </p:txBody>
      </p:sp>
      <p:pic>
        <p:nvPicPr>
          <p:cNvPr id="15" name="Picture 14" descr="A graph showing a number of blue dots&#10;&#10;Description automatically generated">
            <a:extLst>
              <a:ext uri="{FF2B5EF4-FFF2-40B4-BE49-F238E27FC236}">
                <a16:creationId xmlns:a16="http://schemas.microsoft.com/office/drawing/2014/main" id="{D4A71CA7-DE34-B00C-3E10-B97D6E6949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1349" y="999687"/>
            <a:ext cx="5612882" cy="3788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7" name="TextBox 16">
            <a:extLst>
              <a:ext uri="{FF2B5EF4-FFF2-40B4-BE49-F238E27FC236}">
                <a16:creationId xmlns:a16="http://schemas.microsoft.com/office/drawing/2014/main" id="{52EF29CB-133D-42AA-C91C-A2DA6574B0BE}"/>
              </a:ext>
            </a:extLst>
          </p:cNvPr>
          <p:cNvSpPr txBox="1"/>
          <p:nvPr/>
        </p:nvSpPr>
        <p:spPr>
          <a:xfrm>
            <a:off x="6263293" y="5166398"/>
            <a:ext cx="5612882" cy="1200329"/>
          </a:xfrm>
          <a:prstGeom prst="rect">
            <a:avLst/>
          </a:prstGeom>
          <a:noFill/>
        </p:spPr>
        <p:txBody>
          <a:bodyPr wrap="square" rtlCol="0">
            <a:spAutoFit/>
          </a:bodyPr>
          <a:lstStyle/>
          <a:p>
            <a:r>
              <a:rPr lang="en-US" dirty="0"/>
              <a:t>Awakenings do not exhibit the anticipated dependency on caffeine consumption in our data. This is because we lack information about the timing of caffeine intake.</a:t>
            </a:r>
            <a:endParaRPr lang="en-IN" dirty="0"/>
          </a:p>
        </p:txBody>
      </p:sp>
    </p:spTree>
    <p:extLst>
      <p:ext uri="{BB962C8B-B14F-4D97-AF65-F5344CB8AC3E}">
        <p14:creationId xmlns:p14="http://schemas.microsoft.com/office/powerpoint/2010/main" val="417794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D766A-88EE-834C-4F51-6BC432CECFB7}"/>
              </a:ext>
            </a:extLst>
          </p:cNvPr>
          <p:cNvSpPr>
            <a:spLocks noGrp="1"/>
          </p:cNvSpPr>
          <p:nvPr>
            <p:ph type="title"/>
          </p:nvPr>
        </p:nvSpPr>
        <p:spPr>
          <a:xfrm>
            <a:off x="6096000" y="187544"/>
            <a:ext cx="5438869" cy="646331"/>
          </a:xfrm>
        </p:spPr>
        <p:txBody>
          <a:bodyPr>
            <a:normAutofit fontScale="90000"/>
          </a:bodyPr>
          <a:lstStyle/>
          <a:p>
            <a:r>
              <a:rPr lang="en-IN" dirty="0"/>
              <a:t>Exercise vs Awakenings</a:t>
            </a:r>
          </a:p>
        </p:txBody>
      </p:sp>
      <p:sp>
        <p:nvSpPr>
          <p:cNvPr id="4" name="Footer Placeholder 3">
            <a:extLst>
              <a:ext uri="{FF2B5EF4-FFF2-40B4-BE49-F238E27FC236}">
                <a16:creationId xmlns:a16="http://schemas.microsoft.com/office/drawing/2014/main" id="{615C4645-0578-175B-25F5-67718EB82A64}"/>
              </a:ext>
            </a:extLst>
          </p:cNvPr>
          <p:cNvSpPr>
            <a:spLocks noGrp="1"/>
          </p:cNvSpPr>
          <p:nvPr>
            <p:ph type="ftr" sz="quarter" idx="11"/>
          </p:nvPr>
        </p:nvSpPr>
        <p:spPr/>
        <p:txBody>
          <a:bodyPr/>
          <a:lstStyle/>
          <a:p>
            <a:r>
              <a:rPr lang="en-US"/>
              <a:t>STAT-S 670 EXPLORATORY DATA ANALYSIS</a:t>
            </a:r>
          </a:p>
        </p:txBody>
      </p:sp>
      <p:sp>
        <p:nvSpPr>
          <p:cNvPr id="5" name="Slide Number Placeholder 4">
            <a:extLst>
              <a:ext uri="{FF2B5EF4-FFF2-40B4-BE49-F238E27FC236}">
                <a16:creationId xmlns:a16="http://schemas.microsoft.com/office/drawing/2014/main" id="{B5C74BAE-68D1-3D08-EB86-162EC6DF0A8F}"/>
              </a:ext>
            </a:extLst>
          </p:cNvPr>
          <p:cNvSpPr>
            <a:spLocks noGrp="1"/>
          </p:cNvSpPr>
          <p:nvPr>
            <p:ph type="sldNum" sz="quarter" idx="12"/>
          </p:nvPr>
        </p:nvSpPr>
        <p:spPr/>
        <p:txBody>
          <a:bodyPr/>
          <a:lstStyle/>
          <a:p>
            <a:fld id="{A4C0CD32-A6C8-4BA5-B3DF-D8325E32CAA4}" type="slidenum">
              <a:rPr lang="en-US" smtClean="0"/>
              <a:t>6</a:t>
            </a:fld>
            <a:endParaRPr lang="en-US"/>
          </a:p>
        </p:txBody>
      </p:sp>
      <p:sp>
        <p:nvSpPr>
          <p:cNvPr id="13" name="TextBox 12">
            <a:extLst>
              <a:ext uri="{FF2B5EF4-FFF2-40B4-BE49-F238E27FC236}">
                <a16:creationId xmlns:a16="http://schemas.microsoft.com/office/drawing/2014/main" id="{45278D80-93DB-EEC8-3F45-063245B00A4A}"/>
              </a:ext>
            </a:extLst>
          </p:cNvPr>
          <p:cNvSpPr txBox="1"/>
          <p:nvPr/>
        </p:nvSpPr>
        <p:spPr>
          <a:xfrm>
            <a:off x="0" y="187544"/>
            <a:ext cx="6930434" cy="646331"/>
          </a:xfrm>
          <a:prstGeom prst="rect">
            <a:avLst/>
          </a:prstGeom>
          <a:noFill/>
        </p:spPr>
        <p:txBody>
          <a:bodyPr wrap="square" rtlCol="0">
            <a:spAutoFit/>
          </a:bodyPr>
          <a:lstStyle/>
          <a:p>
            <a:r>
              <a:rPr lang="en-IN" sz="3600" dirty="0">
                <a:latin typeface="+mj-lt"/>
                <a:ea typeface="+mj-ea"/>
                <a:cs typeface="+mj-cs"/>
              </a:rPr>
              <a:t> Exercise is the key </a:t>
            </a:r>
          </a:p>
        </p:txBody>
      </p:sp>
      <p:sp>
        <p:nvSpPr>
          <p:cNvPr id="19" name="TextBox 18">
            <a:extLst>
              <a:ext uri="{FF2B5EF4-FFF2-40B4-BE49-F238E27FC236}">
                <a16:creationId xmlns:a16="http://schemas.microsoft.com/office/drawing/2014/main" id="{CCFE6AA0-FD75-BA6F-BD1D-7426F2D1683B}"/>
              </a:ext>
            </a:extLst>
          </p:cNvPr>
          <p:cNvSpPr txBox="1"/>
          <p:nvPr/>
        </p:nvSpPr>
        <p:spPr>
          <a:xfrm>
            <a:off x="131958" y="5101321"/>
            <a:ext cx="5479337" cy="923330"/>
          </a:xfrm>
          <a:prstGeom prst="rect">
            <a:avLst/>
          </a:prstGeom>
          <a:noFill/>
        </p:spPr>
        <p:txBody>
          <a:bodyPr wrap="square">
            <a:spAutoFit/>
          </a:bodyPr>
          <a:lstStyle/>
          <a:p>
            <a:r>
              <a:rPr lang="en-US" dirty="0"/>
              <a:t>Upon observation, it becomes evident that a higher frequency of exercise correlates positively with improved sleep efficiency.</a:t>
            </a:r>
            <a:endParaRPr lang="en-IN" dirty="0"/>
          </a:p>
        </p:txBody>
      </p:sp>
      <p:pic>
        <p:nvPicPr>
          <p:cNvPr id="6" name="Picture 5" descr="A graph showing a number of exercise and sleep efficiency&#10;&#10;Description automatically generated with medium confidence">
            <a:extLst>
              <a:ext uri="{FF2B5EF4-FFF2-40B4-BE49-F238E27FC236}">
                <a16:creationId xmlns:a16="http://schemas.microsoft.com/office/drawing/2014/main" id="{877F6798-7527-B695-745D-A0FF4B2976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580" y="934948"/>
            <a:ext cx="5250094" cy="37192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Content Placeholder 20" descr="A graph of sleep duration and efficiency&#10;&#10;Description automatically generated">
            <a:extLst>
              <a:ext uri="{FF2B5EF4-FFF2-40B4-BE49-F238E27FC236}">
                <a16:creationId xmlns:a16="http://schemas.microsoft.com/office/drawing/2014/main" id="{59004931-4925-C4A6-4C20-D450365F099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97366" y="934949"/>
            <a:ext cx="5763803" cy="3637052"/>
          </a:xfrm>
        </p:spPr>
      </p:pic>
    </p:spTree>
    <p:extLst>
      <p:ext uri="{BB962C8B-B14F-4D97-AF65-F5344CB8AC3E}">
        <p14:creationId xmlns:p14="http://schemas.microsoft.com/office/powerpoint/2010/main" val="2294327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06766-2EE2-A5C6-A4D6-E062186487AE}"/>
              </a:ext>
            </a:extLst>
          </p:cNvPr>
          <p:cNvSpPr>
            <a:spLocks noGrp="1"/>
          </p:cNvSpPr>
          <p:nvPr>
            <p:ph type="title"/>
          </p:nvPr>
        </p:nvSpPr>
        <p:spPr>
          <a:xfrm>
            <a:off x="914400" y="1158241"/>
            <a:ext cx="3525520" cy="952500"/>
          </a:xfrm>
        </p:spPr>
        <p:txBody>
          <a:bodyPr/>
          <a:lstStyle/>
          <a:p>
            <a:r>
              <a:rPr lang="en-IN" dirty="0"/>
              <a:t>Linear Model</a:t>
            </a:r>
          </a:p>
        </p:txBody>
      </p:sp>
      <p:sp>
        <p:nvSpPr>
          <p:cNvPr id="4" name="Footer Placeholder 3">
            <a:extLst>
              <a:ext uri="{FF2B5EF4-FFF2-40B4-BE49-F238E27FC236}">
                <a16:creationId xmlns:a16="http://schemas.microsoft.com/office/drawing/2014/main" id="{236DA73E-FFC0-F998-23F7-950F60E3E7FA}"/>
              </a:ext>
            </a:extLst>
          </p:cNvPr>
          <p:cNvSpPr>
            <a:spLocks noGrp="1"/>
          </p:cNvSpPr>
          <p:nvPr>
            <p:ph type="ftr" sz="quarter" idx="11"/>
          </p:nvPr>
        </p:nvSpPr>
        <p:spPr/>
        <p:txBody>
          <a:bodyPr/>
          <a:lstStyle/>
          <a:p>
            <a:r>
              <a:rPr lang="en-US"/>
              <a:t>STAT-S 670 EXPLORATORY DATA ANALYSIS</a:t>
            </a:r>
          </a:p>
        </p:txBody>
      </p:sp>
      <p:sp>
        <p:nvSpPr>
          <p:cNvPr id="5" name="Slide Number Placeholder 4">
            <a:extLst>
              <a:ext uri="{FF2B5EF4-FFF2-40B4-BE49-F238E27FC236}">
                <a16:creationId xmlns:a16="http://schemas.microsoft.com/office/drawing/2014/main" id="{DB18F7F9-83A9-57A9-2F70-730B2EB7844E}"/>
              </a:ext>
            </a:extLst>
          </p:cNvPr>
          <p:cNvSpPr>
            <a:spLocks noGrp="1"/>
          </p:cNvSpPr>
          <p:nvPr>
            <p:ph type="sldNum" sz="quarter" idx="12"/>
          </p:nvPr>
        </p:nvSpPr>
        <p:spPr/>
        <p:txBody>
          <a:bodyPr/>
          <a:lstStyle/>
          <a:p>
            <a:fld id="{A4C0CD32-A6C8-4BA5-B3DF-D8325E32CAA4}" type="slidenum">
              <a:rPr lang="en-US" smtClean="0"/>
              <a:t>7</a:t>
            </a:fld>
            <a:endParaRPr lang="en-US"/>
          </a:p>
        </p:txBody>
      </p:sp>
      <p:sp>
        <p:nvSpPr>
          <p:cNvPr id="10" name="TextBox 9">
            <a:extLst>
              <a:ext uri="{FF2B5EF4-FFF2-40B4-BE49-F238E27FC236}">
                <a16:creationId xmlns:a16="http://schemas.microsoft.com/office/drawing/2014/main" id="{A9E0DA1F-A9B7-7D1E-D54B-EA0FD835E699}"/>
              </a:ext>
            </a:extLst>
          </p:cNvPr>
          <p:cNvSpPr txBox="1"/>
          <p:nvPr/>
        </p:nvSpPr>
        <p:spPr>
          <a:xfrm>
            <a:off x="1016000" y="2418080"/>
            <a:ext cx="4206240" cy="1754326"/>
          </a:xfrm>
          <a:prstGeom prst="rect">
            <a:avLst/>
          </a:prstGeom>
          <a:noFill/>
        </p:spPr>
        <p:txBody>
          <a:bodyPr wrap="square" rtlCol="0">
            <a:spAutoFit/>
          </a:bodyPr>
          <a:lstStyle/>
          <a:p>
            <a:r>
              <a:rPr lang="en-IN" b="1" dirty="0"/>
              <a:t>Modelling Choices:</a:t>
            </a:r>
          </a:p>
          <a:p>
            <a:r>
              <a:rPr lang="en-US" dirty="0"/>
              <a:t>Rather than modeling the data based on sleep statistics, we attempted to model it considering lifestyle choices like smoking, caffeine consumption, alcohol, and exercise frequency.</a:t>
            </a:r>
          </a:p>
        </p:txBody>
      </p:sp>
      <p:pic>
        <p:nvPicPr>
          <p:cNvPr id="6" name="Picture 5">
            <a:extLst>
              <a:ext uri="{FF2B5EF4-FFF2-40B4-BE49-F238E27FC236}">
                <a16:creationId xmlns:a16="http://schemas.microsoft.com/office/drawing/2014/main" id="{20D37239-8272-21F2-33B6-04E76235774F}"/>
              </a:ext>
            </a:extLst>
          </p:cNvPr>
          <p:cNvPicPr>
            <a:picLocks noChangeAspect="1"/>
          </p:cNvPicPr>
          <p:nvPr/>
        </p:nvPicPr>
        <p:blipFill>
          <a:blip r:embed="rId2"/>
          <a:stretch>
            <a:fillRect/>
          </a:stretch>
        </p:blipFill>
        <p:spPr>
          <a:xfrm>
            <a:off x="7762238" y="5310741"/>
            <a:ext cx="4258528" cy="1045609"/>
          </a:xfrm>
          <a:prstGeom prst="rect">
            <a:avLst/>
          </a:prstGeom>
        </p:spPr>
      </p:pic>
      <p:pic>
        <p:nvPicPr>
          <p:cNvPr id="14" name="Picture 13">
            <a:extLst>
              <a:ext uri="{FF2B5EF4-FFF2-40B4-BE49-F238E27FC236}">
                <a16:creationId xmlns:a16="http://schemas.microsoft.com/office/drawing/2014/main" id="{6F18019A-0D13-659E-B8AA-CEB6C31CCAB7}"/>
              </a:ext>
            </a:extLst>
          </p:cNvPr>
          <p:cNvPicPr>
            <a:picLocks noChangeAspect="1"/>
          </p:cNvPicPr>
          <p:nvPr/>
        </p:nvPicPr>
        <p:blipFill>
          <a:blip r:embed="rId3"/>
          <a:stretch>
            <a:fillRect/>
          </a:stretch>
        </p:blipFill>
        <p:spPr>
          <a:xfrm>
            <a:off x="318976" y="5310741"/>
            <a:ext cx="7443261" cy="1045609"/>
          </a:xfrm>
          <a:prstGeom prst="rect">
            <a:avLst/>
          </a:prstGeom>
        </p:spPr>
      </p:pic>
      <p:pic>
        <p:nvPicPr>
          <p:cNvPr id="18" name="Picture 17">
            <a:extLst>
              <a:ext uri="{FF2B5EF4-FFF2-40B4-BE49-F238E27FC236}">
                <a16:creationId xmlns:a16="http://schemas.microsoft.com/office/drawing/2014/main" id="{D35EC688-B2F8-319C-93BE-72AF450521EB}"/>
              </a:ext>
            </a:extLst>
          </p:cNvPr>
          <p:cNvPicPr>
            <a:picLocks noChangeAspect="1"/>
          </p:cNvPicPr>
          <p:nvPr/>
        </p:nvPicPr>
        <p:blipFill>
          <a:blip r:embed="rId4"/>
          <a:stretch>
            <a:fillRect/>
          </a:stretch>
        </p:blipFill>
        <p:spPr>
          <a:xfrm>
            <a:off x="5353266" y="1253446"/>
            <a:ext cx="6667500" cy="3692169"/>
          </a:xfrm>
          <a:prstGeom prst="rect">
            <a:avLst/>
          </a:prstGeom>
        </p:spPr>
      </p:pic>
    </p:spTree>
    <p:extLst>
      <p:ext uri="{BB962C8B-B14F-4D97-AF65-F5344CB8AC3E}">
        <p14:creationId xmlns:p14="http://schemas.microsoft.com/office/powerpoint/2010/main" val="457702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D8955-5F54-9A7F-A4EF-54B352E29FBC}"/>
              </a:ext>
            </a:extLst>
          </p:cNvPr>
          <p:cNvSpPr>
            <a:spLocks noGrp="1"/>
          </p:cNvSpPr>
          <p:nvPr>
            <p:ph type="title"/>
          </p:nvPr>
        </p:nvSpPr>
        <p:spPr>
          <a:xfrm>
            <a:off x="651932" y="19267"/>
            <a:ext cx="10779841" cy="937466"/>
          </a:xfrm>
        </p:spPr>
        <p:txBody>
          <a:bodyPr anchor="b">
            <a:normAutofit fontScale="90000"/>
          </a:bodyPr>
          <a:lstStyle/>
          <a:p>
            <a:r>
              <a:rPr lang="en-IN" dirty="0"/>
              <a:t>Alcohol, Smoking, Caffeine vs Exercise Residual plot</a:t>
            </a:r>
          </a:p>
        </p:txBody>
      </p:sp>
      <p:sp>
        <p:nvSpPr>
          <p:cNvPr id="18" name="Content Placeholder 2">
            <a:extLst>
              <a:ext uri="{FF2B5EF4-FFF2-40B4-BE49-F238E27FC236}">
                <a16:creationId xmlns:a16="http://schemas.microsoft.com/office/drawing/2014/main" id="{69A830A7-CC1B-4017-88D8-4397E731BC9B}"/>
              </a:ext>
            </a:extLst>
          </p:cNvPr>
          <p:cNvSpPr>
            <a:spLocks noGrp="1"/>
          </p:cNvSpPr>
          <p:nvPr>
            <p:ph idx="1"/>
          </p:nvPr>
        </p:nvSpPr>
        <p:spPr>
          <a:xfrm>
            <a:off x="6767621" y="1335640"/>
            <a:ext cx="4536641" cy="4416409"/>
          </a:xfrm>
        </p:spPr>
        <p:txBody>
          <a:bodyPr anchor="t">
            <a:normAutofit/>
          </a:bodyPr>
          <a:lstStyle/>
          <a:p>
            <a:r>
              <a:rPr lang="en-US" dirty="0"/>
              <a:t>Given the lifestyle parameters, model is not able to capture all the trends and relationship efficiently</a:t>
            </a:r>
          </a:p>
          <a:p>
            <a:r>
              <a:rPr lang="en-US" dirty="0"/>
              <a:t>For exercise frequency 4 model is able to capture the trends considering the lifestyle choices.</a:t>
            </a:r>
          </a:p>
          <a:p>
            <a:r>
              <a:rPr lang="en-US" dirty="0"/>
              <a:t>To improve the model we can use the interactions of lifestyle factors with sleep statistics to get a better R squared.</a:t>
            </a:r>
          </a:p>
          <a:p>
            <a:endParaRPr lang="en-US" dirty="0"/>
          </a:p>
        </p:txBody>
      </p:sp>
      <p:sp>
        <p:nvSpPr>
          <p:cNvPr id="19" name="Date Placeholder 3">
            <a:extLst>
              <a:ext uri="{FF2B5EF4-FFF2-40B4-BE49-F238E27FC236}">
                <a16:creationId xmlns:a16="http://schemas.microsoft.com/office/drawing/2014/main" id="{3F3B7F5A-1B06-4815-B7EB-049C6AFC172C}"/>
              </a:ext>
            </a:extLst>
          </p:cNvPr>
          <p:cNvSpPr>
            <a:spLocks noGrp="1"/>
          </p:cNvSpPr>
          <p:nvPr>
            <p:ph type="dt" sz="half" idx="10"/>
          </p:nvPr>
        </p:nvSpPr>
        <p:spPr>
          <a:xfrm>
            <a:off x="912628" y="6356350"/>
            <a:ext cx="2743200" cy="365125"/>
          </a:xfrm>
        </p:spPr>
        <p:txBody>
          <a:bodyPr/>
          <a:lstStyle/>
          <a:p>
            <a:pPr>
              <a:spcAft>
                <a:spcPts val="600"/>
              </a:spcAft>
            </a:pPr>
            <a:fld id="{809CB3E0-44A8-4F4D-B84D-B60FA2C2393B}" type="datetime1">
              <a:rPr lang="en-US" smtClean="0"/>
              <a:pPr>
                <a:spcAft>
                  <a:spcPts val="600"/>
                </a:spcAft>
              </a:pPr>
              <a:t>11/26/2023</a:t>
            </a:fld>
            <a:endParaRPr lang="en-US"/>
          </a:p>
        </p:txBody>
      </p:sp>
      <p:sp>
        <p:nvSpPr>
          <p:cNvPr id="4" name="Footer Placeholder 3">
            <a:extLst>
              <a:ext uri="{FF2B5EF4-FFF2-40B4-BE49-F238E27FC236}">
                <a16:creationId xmlns:a16="http://schemas.microsoft.com/office/drawing/2014/main" id="{F303ECC6-65C3-680B-FF78-0BC898CB427D}"/>
              </a:ext>
            </a:extLst>
          </p:cNvPr>
          <p:cNvSpPr>
            <a:spLocks noGrp="1"/>
          </p:cNvSpPr>
          <p:nvPr>
            <p:ph type="ftr" sz="quarter" idx="11"/>
          </p:nvPr>
        </p:nvSpPr>
        <p:spPr>
          <a:xfrm>
            <a:off x="6767622" y="6356350"/>
            <a:ext cx="4040373" cy="365125"/>
          </a:xfrm>
        </p:spPr>
        <p:txBody>
          <a:bodyPr>
            <a:normAutofit/>
          </a:bodyPr>
          <a:lstStyle/>
          <a:p>
            <a:pPr>
              <a:spcAft>
                <a:spcPts val="600"/>
              </a:spcAft>
            </a:pPr>
            <a:r>
              <a:rPr lang="en-US"/>
              <a:t>STAT-S 670 EXPLORATORY DATA ANALYSIS</a:t>
            </a:r>
          </a:p>
        </p:txBody>
      </p:sp>
      <p:sp>
        <p:nvSpPr>
          <p:cNvPr id="5" name="Slide Number Placeholder 4">
            <a:extLst>
              <a:ext uri="{FF2B5EF4-FFF2-40B4-BE49-F238E27FC236}">
                <a16:creationId xmlns:a16="http://schemas.microsoft.com/office/drawing/2014/main" id="{488CCB4A-2BB9-9B62-685B-5CC875D54EA6}"/>
              </a:ext>
            </a:extLst>
          </p:cNvPr>
          <p:cNvSpPr>
            <a:spLocks noGrp="1"/>
          </p:cNvSpPr>
          <p:nvPr>
            <p:ph type="sldNum" sz="quarter" idx="12"/>
          </p:nvPr>
        </p:nvSpPr>
        <p:spPr>
          <a:xfrm>
            <a:off x="10807995" y="6356350"/>
            <a:ext cx="723014" cy="365125"/>
          </a:xfrm>
        </p:spPr>
        <p:txBody>
          <a:bodyPr>
            <a:normAutofit/>
          </a:bodyPr>
          <a:lstStyle/>
          <a:p>
            <a:pPr>
              <a:spcAft>
                <a:spcPts val="600"/>
              </a:spcAft>
            </a:pPr>
            <a:fld id="{A4C0CD32-A6C8-4BA5-B3DF-D8325E32CAA4}" type="slidenum">
              <a:rPr lang="en-US" smtClean="0"/>
              <a:pPr>
                <a:spcAft>
                  <a:spcPts val="600"/>
                </a:spcAft>
              </a:pPr>
              <a:t>8</a:t>
            </a:fld>
            <a:endParaRPr lang="en-US"/>
          </a:p>
        </p:txBody>
      </p:sp>
      <p:pic>
        <p:nvPicPr>
          <p:cNvPr id="10" name="Content Placeholder 9">
            <a:extLst>
              <a:ext uri="{FF2B5EF4-FFF2-40B4-BE49-F238E27FC236}">
                <a16:creationId xmlns:a16="http://schemas.microsoft.com/office/drawing/2014/main" id="{F14D4F66-3897-20A6-7252-40CE5174EF06}"/>
              </a:ext>
            </a:extLst>
          </p:cNvPr>
          <p:cNvPicPr>
            <a:picLocks noGrp="1" noChangeAspect="1"/>
          </p:cNvPicPr>
          <p:nvPr>
            <p:ph idx="1"/>
          </p:nvPr>
        </p:nvPicPr>
        <p:blipFill>
          <a:blip r:embed="rId2"/>
          <a:stretch>
            <a:fillRect/>
          </a:stretch>
        </p:blipFill>
        <p:spPr>
          <a:xfrm>
            <a:off x="416763" y="1335641"/>
            <a:ext cx="6350858" cy="4099388"/>
          </a:xfrm>
          <a:prstGeom prst="rect">
            <a:avLst/>
          </a:prstGeom>
        </p:spPr>
      </p:pic>
    </p:spTree>
    <p:extLst>
      <p:ext uri="{BB962C8B-B14F-4D97-AF65-F5344CB8AC3E}">
        <p14:creationId xmlns:p14="http://schemas.microsoft.com/office/powerpoint/2010/main" val="4291921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B981B-A4BF-E59E-C44A-04DD1B2901AE}"/>
              </a:ext>
            </a:extLst>
          </p:cNvPr>
          <p:cNvSpPr>
            <a:spLocks noGrp="1"/>
          </p:cNvSpPr>
          <p:nvPr>
            <p:ph type="title"/>
          </p:nvPr>
        </p:nvSpPr>
        <p:spPr>
          <a:xfrm>
            <a:off x="228599" y="1279931"/>
            <a:ext cx="11049001" cy="1187570"/>
          </a:xfrm>
        </p:spPr>
        <p:txBody>
          <a:bodyPr/>
          <a:lstStyle/>
          <a:p>
            <a:r>
              <a:rPr lang="en-IN" dirty="0"/>
              <a:t>Conclusion and next steps</a:t>
            </a:r>
          </a:p>
        </p:txBody>
      </p:sp>
      <p:sp>
        <p:nvSpPr>
          <p:cNvPr id="3" name="Content Placeholder 2">
            <a:extLst>
              <a:ext uri="{FF2B5EF4-FFF2-40B4-BE49-F238E27FC236}">
                <a16:creationId xmlns:a16="http://schemas.microsoft.com/office/drawing/2014/main" id="{F996FA9F-0A46-8AD2-D00F-591BE89AD74F}"/>
              </a:ext>
            </a:extLst>
          </p:cNvPr>
          <p:cNvSpPr>
            <a:spLocks noGrp="1"/>
          </p:cNvSpPr>
          <p:nvPr>
            <p:ph idx="1"/>
          </p:nvPr>
        </p:nvSpPr>
        <p:spPr>
          <a:xfrm>
            <a:off x="228599" y="2423704"/>
            <a:ext cx="10363200" cy="3382658"/>
          </a:xfrm>
        </p:spPr>
        <p:txBody>
          <a:bodyPr/>
          <a:lstStyle/>
          <a:p>
            <a:r>
              <a:rPr lang="en-IN" dirty="0"/>
              <a:t>Healthier Lifestyle choices boosts up the sleep efficiency.</a:t>
            </a:r>
          </a:p>
          <a:p>
            <a:r>
              <a:rPr lang="en-IN" dirty="0"/>
              <a:t>Exercise and awakenings play a major role in deep sleep which in turn helps to improve sleep efficiency.</a:t>
            </a:r>
          </a:p>
          <a:p>
            <a:r>
              <a:rPr lang="en-IN" dirty="0"/>
              <a:t>Smoking, Caffeine consumption, alcohol do not directly affect sleep efficiency. (May be due to lack of important information like caffeine consumption time, smoking is the binary variable, so the time of smoking is unknown and same goes for alcohol)</a:t>
            </a:r>
          </a:p>
          <a:p>
            <a:r>
              <a:rPr lang="en-IN" dirty="0"/>
              <a:t>As part of next steps, fit a logistic model to predict  sleep efficiency (Yes or No) based on threshold value.</a:t>
            </a:r>
          </a:p>
        </p:txBody>
      </p:sp>
      <p:sp>
        <p:nvSpPr>
          <p:cNvPr id="4" name="Footer Placeholder 3">
            <a:extLst>
              <a:ext uri="{FF2B5EF4-FFF2-40B4-BE49-F238E27FC236}">
                <a16:creationId xmlns:a16="http://schemas.microsoft.com/office/drawing/2014/main" id="{035B3919-A881-1BC2-E5AA-033EFDC7D968}"/>
              </a:ext>
            </a:extLst>
          </p:cNvPr>
          <p:cNvSpPr>
            <a:spLocks noGrp="1"/>
          </p:cNvSpPr>
          <p:nvPr>
            <p:ph type="ftr" sz="quarter" idx="11"/>
          </p:nvPr>
        </p:nvSpPr>
        <p:spPr/>
        <p:txBody>
          <a:bodyPr/>
          <a:lstStyle/>
          <a:p>
            <a:r>
              <a:rPr lang="en-US"/>
              <a:t>STAT-S 670 EXPLORATORY DATA ANALYSIS</a:t>
            </a:r>
          </a:p>
        </p:txBody>
      </p:sp>
      <p:sp>
        <p:nvSpPr>
          <p:cNvPr id="5" name="Slide Number Placeholder 4">
            <a:extLst>
              <a:ext uri="{FF2B5EF4-FFF2-40B4-BE49-F238E27FC236}">
                <a16:creationId xmlns:a16="http://schemas.microsoft.com/office/drawing/2014/main" id="{DF68202A-49D1-4720-4511-1FBDA6FDAB26}"/>
              </a:ext>
            </a:extLst>
          </p:cNvPr>
          <p:cNvSpPr>
            <a:spLocks noGrp="1"/>
          </p:cNvSpPr>
          <p:nvPr>
            <p:ph type="sldNum" sz="quarter" idx="12"/>
          </p:nvPr>
        </p:nvSpPr>
        <p:spPr/>
        <p:txBody>
          <a:bodyPr/>
          <a:lstStyle/>
          <a:p>
            <a:fld id="{A4C0CD32-A6C8-4BA5-B3DF-D8325E32CAA4}" type="slidenum">
              <a:rPr lang="en-US" smtClean="0"/>
              <a:t>9</a:t>
            </a:fld>
            <a:endParaRPr lang="en-US"/>
          </a:p>
        </p:txBody>
      </p:sp>
    </p:spTree>
    <p:extLst>
      <p:ext uri="{BB962C8B-B14F-4D97-AF65-F5344CB8AC3E}">
        <p14:creationId xmlns:p14="http://schemas.microsoft.com/office/powerpoint/2010/main" val="1223987065"/>
      </p:ext>
    </p:extLst>
  </p:cSld>
  <p:clrMapOvr>
    <a:masterClrMapping/>
  </p:clrMapOvr>
</p:sld>
</file>

<file path=ppt/theme/theme1.xml><?xml version="1.0" encoding="utf-8"?>
<a:theme xmlns:a="http://schemas.openxmlformats.org/drawingml/2006/main" name="DashVTI">
  <a:themeElements>
    <a:clrScheme name="AnalogousFromLightSeedLeftStep">
      <a:dk1>
        <a:srgbClr val="000000"/>
      </a:dk1>
      <a:lt1>
        <a:srgbClr val="FFFFFF"/>
      </a:lt1>
      <a:dk2>
        <a:srgbClr val="243041"/>
      </a:dk2>
      <a:lt2>
        <a:srgbClr val="E8E8E2"/>
      </a:lt2>
      <a:accent1>
        <a:srgbClr val="9796C6"/>
      </a:accent1>
      <a:accent2>
        <a:srgbClr val="7F96BA"/>
      </a:accent2>
      <a:accent3>
        <a:srgbClr val="7DACB7"/>
      </a:accent3>
      <a:accent4>
        <a:srgbClr val="78AFA3"/>
      </a:accent4>
      <a:accent5>
        <a:srgbClr val="83AE92"/>
      </a:accent5>
      <a:accent6>
        <a:srgbClr val="7DB27A"/>
      </a:accent6>
      <a:hlink>
        <a:srgbClr val="848651"/>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TotalTime>
  <Words>639</Words>
  <Application>Microsoft Office PowerPoint</Application>
  <PresentationFormat>Widescreen</PresentationFormat>
  <Paragraphs>96</Paragraphs>
  <Slides>9</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Grandview Display</vt:lpstr>
      <vt:lpstr>Inter</vt:lpstr>
      <vt:lpstr>DashVTI</vt:lpstr>
      <vt:lpstr>Presented by- Prem Amal Jash Shah</vt:lpstr>
      <vt:lpstr>Objectives/Research Question</vt:lpstr>
      <vt:lpstr>Dataset Description</vt:lpstr>
      <vt:lpstr>PowerPoint Presentation</vt:lpstr>
      <vt:lpstr> Influence of Awakenings</vt:lpstr>
      <vt:lpstr>Exercise vs Awakenings</vt:lpstr>
      <vt:lpstr>Linear Model</vt:lpstr>
      <vt:lpstr>Alcohol, Smoking, Caffeine vs Exercise Residual plot</vt:lpstr>
      <vt:lpstr>Conclusion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Jash Shah</dc:creator>
  <cp:lastModifiedBy>Jash Shah</cp:lastModifiedBy>
  <cp:revision>27</cp:revision>
  <dcterms:created xsi:type="dcterms:W3CDTF">2023-11-20T22:07:29Z</dcterms:created>
  <dcterms:modified xsi:type="dcterms:W3CDTF">2023-11-27T04:59:21Z</dcterms:modified>
</cp:coreProperties>
</file>

<file path=docProps/thumbnail.jpeg>
</file>